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60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6" r:id="rId2"/>
    <p:sldId id="431" r:id="rId3"/>
    <p:sldId id="434" r:id="rId4"/>
    <p:sldId id="403" r:id="rId5"/>
    <p:sldId id="454" r:id="rId6"/>
    <p:sldId id="386" r:id="rId7"/>
    <p:sldId id="424" r:id="rId8"/>
    <p:sldId id="457" r:id="rId9"/>
    <p:sldId id="425" r:id="rId10"/>
    <p:sldId id="406" r:id="rId11"/>
    <p:sldId id="455" r:id="rId12"/>
    <p:sldId id="453" r:id="rId13"/>
    <p:sldId id="426" r:id="rId14"/>
    <p:sldId id="407" r:id="rId15"/>
    <p:sldId id="399" r:id="rId16"/>
    <p:sldId id="411" r:id="rId17"/>
    <p:sldId id="388" r:id="rId18"/>
    <p:sldId id="412" r:id="rId19"/>
    <p:sldId id="408" r:id="rId20"/>
    <p:sldId id="387" r:id="rId21"/>
    <p:sldId id="416" r:id="rId22"/>
    <p:sldId id="436" r:id="rId23"/>
    <p:sldId id="437" r:id="rId24"/>
    <p:sldId id="432" r:id="rId25"/>
    <p:sldId id="433" r:id="rId26"/>
    <p:sldId id="400" r:id="rId27"/>
    <p:sldId id="402" r:id="rId28"/>
    <p:sldId id="413" r:id="rId29"/>
    <p:sldId id="418" r:id="rId30"/>
    <p:sldId id="456" r:id="rId31"/>
    <p:sldId id="444" r:id="rId32"/>
    <p:sldId id="440" r:id="rId33"/>
    <p:sldId id="441" r:id="rId34"/>
    <p:sldId id="442" r:id="rId35"/>
    <p:sldId id="443" r:id="rId36"/>
    <p:sldId id="447" r:id="rId37"/>
    <p:sldId id="448" r:id="rId38"/>
    <p:sldId id="449" r:id="rId39"/>
    <p:sldId id="450" r:id="rId40"/>
    <p:sldId id="451" r:id="rId41"/>
    <p:sldId id="452" r:id="rId42"/>
    <p:sldId id="420" r:id="rId43"/>
    <p:sldId id="417" r:id="rId44"/>
    <p:sldId id="419" r:id="rId45"/>
    <p:sldId id="458" r:id="rId46"/>
    <p:sldId id="438" r:id="rId47"/>
    <p:sldId id="398" r:id="rId48"/>
    <p:sldId id="385" r:id="rId49"/>
    <p:sldId id="422" r:id="rId50"/>
    <p:sldId id="427" r:id="rId51"/>
    <p:sldId id="445" r:id="rId52"/>
    <p:sldId id="446" r:id="rId53"/>
    <p:sldId id="383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84" userDrawn="1">
          <p15:clr>
            <a:srgbClr val="A4A3A4"/>
          </p15:clr>
        </p15:guide>
        <p15:guide id="4" pos="192" userDrawn="1">
          <p15:clr>
            <a:srgbClr val="A4A3A4"/>
          </p15:clr>
        </p15:guide>
        <p15:guide id="5" pos="7296" userDrawn="1">
          <p15:clr>
            <a:srgbClr val="A4A3A4"/>
          </p15:clr>
        </p15:guide>
        <p15:guide id="6" pos="7488" userDrawn="1">
          <p15:clr>
            <a:srgbClr val="A4A3A4"/>
          </p15:clr>
        </p15:guide>
        <p15:guide id="7" orient="horz" pos="3888" userDrawn="1">
          <p15:clr>
            <a:srgbClr val="A4A3A4"/>
          </p15:clr>
        </p15:guide>
        <p15:guide id="8" pos="240" userDrawn="1">
          <p15:clr>
            <a:srgbClr val="A4A3A4"/>
          </p15:clr>
        </p15:guide>
        <p15:guide id="9" pos="129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AD5A"/>
    <a:srgbClr val="455477"/>
    <a:srgbClr val="5890FF"/>
    <a:srgbClr val="F5203E"/>
    <a:srgbClr val="AAABB6"/>
    <a:srgbClr val="767683"/>
    <a:srgbClr val="E7E7EF"/>
    <a:srgbClr val="41424E"/>
    <a:srgbClr val="575E70"/>
    <a:srgbClr val="FFAE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3" autoAdjust="0"/>
    <p:restoredTop sz="78824" autoAdjust="0"/>
  </p:normalViewPr>
  <p:slideViewPr>
    <p:cSldViewPr showGuides="1">
      <p:cViewPr varScale="1">
        <p:scale>
          <a:sx n="67" d="100"/>
          <a:sy n="67" d="100"/>
        </p:scale>
        <p:origin x="1008" y="66"/>
      </p:cViewPr>
      <p:guideLst>
        <p:guide orient="horz" pos="2160"/>
        <p:guide pos="3840"/>
        <p:guide pos="384"/>
        <p:guide pos="192"/>
        <p:guide pos="7296"/>
        <p:guide pos="7488"/>
        <p:guide orient="horz" pos="3888"/>
        <p:guide pos="240"/>
        <p:guide pos="1294"/>
      </p:guideLst>
    </p:cSldViewPr>
  </p:slideViewPr>
  <p:outlineViewPr>
    <p:cViewPr>
      <p:scale>
        <a:sx n="33" d="100"/>
        <a:sy n="33" d="100"/>
      </p:scale>
      <p:origin x="0" y="-703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298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FFB798-DACF-427B-8F3B-7E89DCEAFA67}" type="datetimeFigureOut">
              <a:rPr lang="en-US" smtClean="0">
                <a:latin typeface="Arial" panose="020B0604020202020204" pitchFamily="34" charset="0"/>
              </a:rPr>
              <a:t>8/18/2018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109D92-ABD5-4FE3-892A-CE5ACD6A8963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9478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E5DB3338-1362-4F77-98AB-6B01BDCFE775}" type="datetimeFigureOut">
              <a:rPr lang="en-US" smtClean="0"/>
              <a:pPr/>
              <a:t>8/18/2018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D4941BC-8794-4D55-A7EC-8AF6F478985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795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395288" indent="-171450" algn="l" defTabSz="914400" rtl="0" eaLnBrk="1" latinLnBrk="0" hangingPunct="1">
      <a:buFont typeface="Calibri" panose="020F0502020204030204" pitchFamily="34" charset="0"/>
      <a:buChar char="–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568325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803275" indent="-171450" algn="l" defTabSz="914400" rtl="0" eaLnBrk="1" latinLnBrk="0" hangingPunct="1">
      <a:buFont typeface="Arial" panose="020B0604020202020204" pitchFamily="34" charset="0"/>
      <a:buChar char="•"/>
      <a:defRPr sz="1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976313" indent="-171450" algn="l" defTabSz="914400" rtl="0" eaLnBrk="1" latinLnBrk="0" hangingPunct="1">
      <a:buFont typeface="Arial" panose="020B0604020202020204" pitchFamily="34" charset="0"/>
      <a:buChar char="•"/>
      <a:defRPr sz="1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41BC-8794-4D55-A7EC-8AF6F47898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6920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41BC-8794-4D55-A7EC-8AF6F478985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024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41BC-8794-4D55-A7EC-8AF6F478985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195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41BC-8794-4D55-A7EC-8AF6F478985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595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41BC-8794-4D55-A7EC-8AF6F478985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887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41BC-8794-4D55-A7EC-8AF6F478985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811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41BC-8794-4D55-A7EC-8AF6F4789855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3606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41BC-8794-4D55-A7EC-8AF6F4789855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272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41BC-8794-4D55-A7EC-8AF6F478985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274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41BC-8794-4D55-A7EC-8AF6F478985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788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41BC-8794-4D55-A7EC-8AF6F478985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727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41BC-8794-4D55-A7EC-8AF6F478985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561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41BC-8794-4D55-A7EC-8AF6F478985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476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41BC-8794-4D55-A7EC-8AF6F478985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57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41BC-8794-4D55-A7EC-8AF6F478985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495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41BC-8794-4D55-A7EC-8AF6F478985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019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41BC-8794-4D55-A7EC-8AF6F478985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390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02190" y="2481567"/>
            <a:ext cx="6892290" cy="560070"/>
          </a:xfrm>
        </p:spPr>
        <p:txBody>
          <a:bodyPr lIns="0" anchor="t">
            <a:noAutofit/>
          </a:bodyPr>
          <a:lstStyle>
            <a:lvl1pPr algn="l">
              <a:defRPr sz="3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02190" y="3251040"/>
            <a:ext cx="6130290" cy="1106185"/>
          </a:xfrm>
        </p:spPr>
        <p:txBody>
          <a:bodyPr lIns="0">
            <a:noAutofit/>
          </a:bodyPr>
          <a:lstStyle>
            <a:lvl1pPr marL="0" indent="0" algn="l">
              <a:buNone/>
              <a:defRPr sz="2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02190" y="6356350"/>
            <a:ext cx="5836920" cy="365125"/>
          </a:xfrm>
        </p:spPr>
        <p:txBody>
          <a:bodyPr/>
          <a:lstStyle/>
          <a:p>
            <a:r>
              <a:rPr lang="en-US"/>
              <a:t>Avast Confidential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2190" y="371314"/>
            <a:ext cx="2858216" cy="90330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47971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rang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" y="1458410"/>
            <a:ext cx="5157787" cy="590309"/>
          </a:xfrm>
          <a:prstGeom prst="roundRect">
            <a:avLst/>
          </a:prstGeom>
          <a:solidFill>
            <a:schemeClr val="accent1"/>
          </a:solidFill>
        </p:spPr>
        <p:txBody>
          <a:bodyPr anchor="ctr"/>
          <a:lstStyle>
            <a:lvl1pPr marL="115888" indent="0">
              <a:buNone/>
              <a:defRPr sz="22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" y="2291786"/>
            <a:ext cx="5157787" cy="354513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458410"/>
            <a:ext cx="5183188" cy="590309"/>
          </a:xfrm>
          <a:prstGeom prst="roundRect">
            <a:avLst/>
          </a:prstGeom>
          <a:solidFill>
            <a:schemeClr val="accent1"/>
          </a:solidFill>
        </p:spPr>
        <p:txBody>
          <a:bodyPr anchor="ctr"/>
          <a:lstStyle>
            <a:lvl1pPr marL="115888" indent="0">
              <a:buNone/>
              <a:defRPr sz="22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291786"/>
            <a:ext cx="5183188" cy="354513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Avast 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3536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Content w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" y="1239070"/>
            <a:ext cx="5157787" cy="446590"/>
          </a:xfrm>
          <a:prstGeom prst="roundRect">
            <a:avLst/>
          </a:prstGeom>
          <a:solidFill>
            <a:schemeClr val="accent1"/>
          </a:solidFill>
        </p:spPr>
        <p:txBody>
          <a:bodyPr anchor="ctr"/>
          <a:lstStyle>
            <a:lvl1pPr marL="115888" indent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" y="1817803"/>
            <a:ext cx="5157787" cy="1782502"/>
          </a:xfrm>
        </p:spPr>
        <p:txBody>
          <a:bodyPr/>
          <a:lstStyle>
            <a:lvl1pPr marL="141288" indent="-141288">
              <a:spcBef>
                <a:spcPts val="900"/>
              </a:spcBef>
              <a:defRPr sz="1600"/>
            </a:lvl1pPr>
            <a:lvl2pPr marL="327025" indent="-165100">
              <a:defRPr sz="1400"/>
            </a:lvl2pPr>
            <a:lvl3pPr marL="492125" indent="-146050">
              <a:defRPr sz="1200"/>
            </a:lvl3pPr>
            <a:lvl4pPr marL="631825" indent="-122238">
              <a:defRPr sz="1050"/>
            </a:lvl4pPr>
            <a:lvl5pPr marL="769938" indent="-127000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39070"/>
            <a:ext cx="5183188" cy="446590"/>
          </a:xfrm>
          <a:prstGeom prst="roundRect">
            <a:avLst/>
          </a:prstGeom>
          <a:solidFill>
            <a:schemeClr val="accent1"/>
          </a:solidFill>
        </p:spPr>
        <p:txBody>
          <a:bodyPr anchor="ctr"/>
          <a:lstStyle>
            <a:lvl1pPr marL="115888" indent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817803"/>
            <a:ext cx="5183188" cy="1782502"/>
          </a:xfrm>
        </p:spPr>
        <p:txBody>
          <a:bodyPr vert="horz" lIns="0" tIns="0" rIns="91440" bIns="45720" rtlCol="0">
            <a:noAutofit/>
          </a:bodyPr>
          <a:lstStyle>
            <a:lvl1pPr>
              <a:spcBef>
                <a:spcPts val="900"/>
              </a:spcBef>
              <a:defRPr lang="en-US" sz="1600" dirty="0" smtClean="0"/>
            </a:lvl1pPr>
            <a:lvl2pPr>
              <a:defRPr lang="en-US" sz="1400" dirty="0" smtClean="0"/>
            </a:lvl2pPr>
            <a:lvl3pPr>
              <a:defRPr lang="en-US" sz="1200" dirty="0" smtClean="0"/>
            </a:lvl3pPr>
            <a:lvl4pPr>
              <a:defRPr lang="en-US" sz="1050" dirty="0" smtClean="0"/>
            </a:lvl4pPr>
            <a:lvl5pPr>
              <a:defRPr lang="en-US" sz="1050" dirty="0"/>
            </a:lvl5pPr>
          </a:lstStyle>
          <a:p>
            <a:pPr marL="141288" lvl="0" indent="-141288"/>
            <a:r>
              <a:rPr lang="en-US" dirty="0"/>
              <a:t>Click to edit Master text styles</a:t>
            </a:r>
          </a:p>
          <a:p>
            <a:pPr marL="327025" lvl="1" indent="-165100"/>
            <a:r>
              <a:rPr lang="en-US" dirty="0"/>
              <a:t>Second level</a:t>
            </a:r>
          </a:p>
          <a:p>
            <a:pPr marL="492125" lvl="2"/>
            <a:r>
              <a:rPr lang="en-US" dirty="0"/>
              <a:t>Third level</a:t>
            </a:r>
          </a:p>
          <a:p>
            <a:pPr marL="631825" lvl="3"/>
            <a:r>
              <a:rPr lang="en-US" dirty="0"/>
              <a:t>Fourth level</a:t>
            </a:r>
          </a:p>
          <a:p>
            <a:pPr marL="769938"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Avast 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40080" y="365125"/>
            <a:ext cx="10515600" cy="625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3"/>
          </p:nvPr>
        </p:nvSpPr>
        <p:spPr>
          <a:xfrm>
            <a:off x="640080" y="3767945"/>
            <a:ext cx="5157787" cy="446590"/>
          </a:xfrm>
          <a:prstGeom prst="roundRect">
            <a:avLst/>
          </a:prstGeom>
          <a:solidFill>
            <a:schemeClr val="accent1"/>
          </a:solidFill>
        </p:spPr>
        <p:txBody>
          <a:bodyPr anchor="ctr"/>
          <a:lstStyle>
            <a:lvl1pPr marL="115888" indent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4"/>
          </p:nvPr>
        </p:nvSpPr>
        <p:spPr>
          <a:xfrm>
            <a:off x="640080" y="4346678"/>
            <a:ext cx="5157787" cy="1782502"/>
          </a:xfrm>
        </p:spPr>
        <p:txBody>
          <a:bodyPr/>
          <a:lstStyle>
            <a:lvl1pPr marL="141288" indent="-141288">
              <a:spcBef>
                <a:spcPts val="900"/>
              </a:spcBef>
              <a:defRPr sz="1600"/>
            </a:lvl1pPr>
            <a:lvl2pPr marL="327025" indent="-165100">
              <a:defRPr sz="1400"/>
            </a:lvl2pPr>
            <a:lvl3pPr marL="492125" indent="-146050">
              <a:defRPr sz="1200"/>
            </a:lvl3pPr>
            <a:lvl4pPr marL="631825" indent="-122238">
              <a:defRPr sz="1050"/>
            </a:lvl4pPr>
            <a:lvl5pPr marL="769938" indent="-127000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172200" y="3767945"/>
            <a:ext cx="5183188" cy="446590"/>
          </a:xfrm>
          <a:prstGeom prst="roundRect">
            <a:avLst/>
          </a:prstGeom>
          <a:solidFill>
            <a:schemeClr val="accent1"/>
          </a:solidFill>
        </p:spPr>
        <p:txBody>
          <a:bodyPr anchor="ctr"/>
          <a:lstStyle>
            <a:lvl1pPr marL="115888" indent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6"/>
          </p:nvPr>
        </p:nvSpPr>
        <p:spPr>
          <a:xfrm>
            <a:off x="6172200" y="4346678"/>
            <a:ext cx="5183188" cy="1782502"/>
          </a:xfrm>
        </p:spPr>
        <p:txBody>
          <a:bodyPr vert="horz" lIns="0" tIns="0" rIns="91440" bIns="45720" rtlCol="0">
            <a:noAutofit/>
          </a:bodyPr>
          <a:lstStyle>
            <a:lvl1pPr>
              <a:spcBef>
                <a:spcPts val="900"/>
              </a:spcBef>
              <a:defRPr lang="en-US" sz="1600" dirty="0" smtClean="0"/>
            </a:lvl1pPr>
            <a:lvl2pPr>
              <a:defRPr lang="en-US" sz="1400" dirty="0" smtClean="0"/>
            </a:lvl2pPr>
            <a:lvl3pPr>
              <a:defRPr lang="en-US" sz="1200" dirty="0" smtClean="0"/>
            </a:lvl3pPr>
            <a:lvl4pPr>
              <a:defRPr lang="en-US" sz="1050" dirty="0" smtClean="0"/>
            </a:lvl4pPr>
            <a:lvl5pPr>
              <a:defRPr lang="en-US" sz="1050" dirty="0"/>
            </a:lvl5pPr>
          </a:lstStyle>
          <a:p>
            <a:pPr marL="141288" lvl="0" indent="-141288"/>
            <a:r>
              <a:rPr lang="en-US" dirty="0"/>
              <a:t>Click to edit Master text styles</a:t>
            </a:r>
          </a:p>
          <a:p>
            <a:pPr marL="327025" lvl="1" indent="-165100"/>
            <a:r>
              <a:rPr lang="en-US" dirty="0"/>
              <a:t>Second level</a:t>
            </a:r>
          </a:p>
          <a:p>
            <a:pPr marL="492125" lvl="2"/>
            <a:r>
              <a:rPr lang="en-US" dirty="0"/>
              <a:t>Third level</a:t>
            </a:r>
          </a:p>
          <a:p>
            <a:pPr marL="631825" lvl="3"/>
            <a:r>
              <a:rPr lang="en-US" dirty="0"/>
              <a:t>Fourth level</a:t>
            </a:r>
          </a:p>
          <a:p>
            <a:pPr marL="769938" lvl="4"/>
            <a:r>
              <a:rPr lang="en-US" dirty="0"/>
              <a:t>Fifth level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6843" y="6372977"/>
            <a:ext cx="1102706" cy="34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8085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Avast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290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Avast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8001000" y="5402393"/>
            <a:ext cx="4187826" cy="1453701"/>
            <a:chOff x="2136775" y="3366770"/>
            <a:chExt cx="10052051" cy="3489325"/>
          </a:xfrm>
        </p:grpSpPr>
        <p:sp>
          <p:nvSpPr>
            <p:cNvPr id="9" name="Freeform 19"/>
            <p:cNvSpPr>
              <a:spLocks/>
            </p:cNvSpPr>
            <p:nvPr userDrawn="1"/>
          </p:nvSpPr>
          <p:spPr bwMode="auto">
            <a:xfrm>
              <a:off x="4349750" y="4692650"/>
              <a:ext cx="7839075" cy="2162175"/>
            </a:xfrm>
            <a:custGeom>
              <a:avLst/>
              <a:gdLst>
                <a:gd name="T0" fmla="*/ 4938 w 4938"/>
                <a:gd name="T1" fmla="*/ 1362 h 1362"/>
                <a:gd name="T2" fmla="*/ 4938 w 4938"/>
                <a:gd name="T3" fmla="*/ 0 h 1362"/>
                <a:gd name="T4" fmla="*/ 1299 w 4938"/>
                <a:gd name="T5" fmla="*/ 784 h 1362"/>
                <a:gd name="T6" fmla="*/ 1299 w 4938"/>
                <a:gd name="T7" fmla="*/ 784 h 1362"/>
                <a:gd name="T8" fmla="*/ 0 w 4938"/>
                <a:gd name="T9" fmla="*/ 1362 h 1362"/>
                <a:gd name="T10" fmla="*/ 4938 w 4938"/>
                <a:gd name="T11" fmla="*/ 1362 h 1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38" h="1362">
                  <a:moveTo>
                    <a:pt x="4938" y="1362"/>
                  </a:moveTo>
                  <a:lnTo>
                    <a:pt x="4938" y="0"/>
                  </a:lnTo>
                  <a:lnTo>
                    <a:pt x="1299" y="784"/>
                  </a:lnTo>
                  <a:lnTo>
                    <a:pt x="1299" y="784"/>
                  </a:lnTo>
                  <a:lnTo>
                    <a:pt x="0" y="1362"/>
                  </a:lnTo>
                  <a:lnTo>
                    <a:pt x="4938" y="1362"/>
                  </a:lnTo>
                  <a:close/>
                </a:path>
              </a:pathLst>
            </a:custGeom>
            <a:solidFill>
              <a:schemeClr val="tx2"/>
            </a:solidFill>
            <a:ln w="3175" cap="sq">
              <a:solidFill>
                <a:schemeClr val="tx2"/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0"/>
            <p:cNvSpPr>
              <a:spLocks/>
            </p:cNvSpPr>
            <p:nvPr userDrawn="1"/>
          </p:nvSpPr>
          <p:spPr bwMode="auto">
            <a:xfrm>
              <a:off x="2136775" y="5938520"/>
              <a:ext cx="4275138" cy="917575"/>
            </a:xfrm>
            <a:custGeom>
              <a:avLst/>
              <a:gdLst>
                <a:gd name="T0" fmla="*/ 1394 w 2693"/>
                <a:gd name="T1" fmla="*/ 578 h 578"/>
                <a:gd name="T2" fmla="*/ 2693 w 2693"/>
                <a:gd name="T3" fmla="*/ 0 h 578"/>
                <a:gd name="T4" fmla="*/ 0 w 2693"/>
                <a:gd name="T5" fmla="*/ 578 h 578"/>
                <a:gd name="T6" fmla="*/ 1394 w 2693"/>
                <a:gd name="T7" fmla="*/ 578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3" h="578">
                  <a:moveTo>
                    <a:pt x="1394" y="578"/>
                  </a:moveTo>
                  <a:lnTo>
                    <a:pt x="2693" y="0"/>
                  </a:lnTo>
                  <a:lnTo>
                    <a:pt x="0" y="578"/>
                  </a:lnTo>
                  <a:lnTo>
                    <a:pt x="1394" y="578"/>
                  </a:lnTo>
                  <a:close/>
                </a:path>
              </a:pathLst>
            </a:custGeom>
            <a:solidFill>
              <a:schemeClr val="accent5"/>
            </a:solidFill>
            <a:ln w="3175" cap="sq">
              <a:solidFill>
                <a:schemeClr val="accent5"/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 userDrawn="1"/>
          </p:nvSpPr>
          <p:spPr bwMode="auto">
            <a:xfrm>
              <a:off x="6411913" y="3366770"/>
              <a:ext cx="5776913" cy="2571750"/>
            </a:xfrm>
            <a:custGeom>
              <a:avLst/>
              <a:gdLst>
                <a:gd name="T0" fmla="*/ 3639 w 3639"/>
                <a:gd name="T1" fmla="*/ 0 h 1620"/>
                <a:gd name="T2" fmla="*/ 0 w 3639"/>
                <a:gd name="T3" fmla="*/ 1620 h 1620"/>
                <a:gd name="T4" fmla="*/ 3639 w 3639"/>
                <a:gd name="T5" fmla="*/ 836 h 1620"/>
                <a:gd name="T6" fmla="*/ 3639 w 3639"/>
                <a:gd name="T7" fmla="*/ 0 h 1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39" h="1620">
                  <a:moveTo>
                    <a:pt x="3639" y="0"/>
                  </a:moveTo>
                  <a:lnTo>
                    <a:pt x="0" y="1620"/>
                  </a:lnTo>
                  <a:lnTo>
                    <a:pt x="3639" y="836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AAABB6"/>
            </a:solidFill>
            <a:ln w="3175" cap="sq">
              <a:solidFill>
                <a:srgbClr val="AAABB6"/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6843" y="6372978"/>
            <a:ext cx="1102706" cy="34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677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Avast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194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A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Avast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397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705600" y="1143000"/>
            <a:ext cx="4649788" cy="4558982"/>
          </a:xfrm>
          <a:noFill/>
        </p:spPr>
        <p:txBody>
          <a:bodyPr/>
          <a:lstStyle>
            <a:lvl1pPr marL="0" indent="0">
              <a:buNone/>
              <a:defRPr sz="32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insert product or device image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Avast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39763" y="1408748"/>
            <a:ext cx="5837237" cy="45586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44224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0080" y="1408431"/>
            <a:ext cx="4649788" cy="4558982"/>
          </a:xfrm>
          <a:noFill/>
        </p:spPr>
        <p:txBody>
          <a:bodyPr/>
          <a:lstStyle>
            <a:lvl1pPr marL="0" indent="0">
              <a:buNone/>
              <a:defRPr sz="32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Avast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40080" y="365125"/>
            <a:ext cx="10515600" cy="9302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888235" y="1408748"/>
            <a:ext cx="5267446" cy="45586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56612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 Plai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Avast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6843" y="6372977"/>
            <a:ext cx="1102706" cy="34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3756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d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673958" y="0"/>
            <a:ext cx="1084408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 bwMode="black">
          <a:xfrm>
            <a:off x="2095500" y="2403415"/>
            <a:ext cx="8001000" cy="1344612"/>
          </a:xfrm>
        </p:spPr>
        <p:txBody>
          <a:bodyPr anchor="b"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 bwMode="black">
          <a:xfrm>
            <a:off x="2095500" y="3881695"/>
            <a:ext cx="80010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Avast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fld id="{50D3C054-5392-429F-B20C-2557C7D3CA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reeform 5"/>
          <p:cNvSpPr>
            <a:spLocks/>
          </p:cNvSpPr>
          <p:nvPr userDrawn="1"/>
        </p:nvSpPr>
        <p:spPr bwMode="gray">
          <a:xfrm flipH="1" flipV="1">
            <a:off x="2197" y="1"/>
            <a:ext cx="7160603" cy="1535827"/>
          </a:xfrm>
          <a:custGeom>
            <a:avLst/>
            <a:gdLst>
              <a:gd name="T0" fmla="*/ 0 w 6518"/>
              <a:gd name="T1" fmla="*/ 1398 h 1398"/>
              <a:gd name="T2" fmla="*/ 6518 w 6518"/>
              <a:gd name="T3" fmla="*/ 1398 h 1398"/>
              <a:gd name="T4" fmla="*/ 6518 w 6518"/>
              <a:gd name="T5" fmla="*/ 0 h 1398"/>
              <a:gd name="T6" fmla="*/ 0 w 6518"/>
              <a:gd name="T7" fmla="*/ 1398 h 1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8" h="1398">
                <a:moveTo>
                  <a:pt x="0" y="1398"/>
                </a:moveTo>
                <a:lnTo>
                  <a:pt x="6518" y="1398"/>
                </a:lnTo>
                <a:lnTo>
                  <a:pt x="6518" y="0"/>
                </a:lnTo>
                <a:lnTo>
                  <a:pt x="0" y="13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2191" y="371314"/>
            <a:ext cx="1649197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17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_Photo Shap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14" r="5327" b="6811"/>
          <a:stretch/>
        </p:blipFill>
        <p:spPr>
          <a:xfrm>
            <a:off x="3048" y="-1"/>
            <a:ext cx="12188952" cy="6858001"/>
          </a:xfrm>
          <a:prstGeom prst="rect">
            <a:avLst/>
          </a:prstGeom>
        </p:spPr>
      </p:pic>
      <p:grpSp>
        <p:nvGrpSpPr>
          <p:cNvPr id="521" name="Group 520"/>
          <p:cNvGrpSpPr/>
          <p:nvPr/>
        </p:nvGrpSpPr>
        <p:grpSpPr bwMode="gray">
          <a:xfrm flipH="1" flipV="1">
            <a:off x="-2" y="-2"/>
            <a:ext cx="8763002" cy="3261127"/>
            <a:chOff x="1844675" y="3006090"/>
            <a:chExt cx="10350500" cy="3851910"/>
          </a:xfrm>
        </p:grpSpPr>
        <p:sp>
          <p:nvSpPr>
            <p:cNvPr id="524" name="Freeform 5"/>
            <p:cNvSpPr>
              <a:spLocks/>
            </p:cNvSpPr>
            <p:nvPr userDrawn="1"/>
          </p:nvSpPr>
          <p:spPr bwMode="gray">
            <a:xfrm>
              <a:off x="1844675" y="4638675"/>
              <a:ext cx="10347325" cy="2219325"/>
            </a:xfrm>
            <a:custGeom>
              <a:avLst/>
              <a:gdLst>
                <a:gd name="T0" fmla="*/ 0 w 6518"/>
                <a:gd name="T1" fmla="*/ 1398 h 1398"/>
                <a:gd name="T2" fmla="*/ 6518 w 6518"/>
                <a:gd name="T3" fmla="*/ 1398 h 1398"/>
                <a:gd name="T4" fmla="*/ 6518 w 6518"/>
                <a:gd name="T5" fmla="*/ 0 h 1398"/>
                <a:gd name="T6" fmla="*/ 0 w 6518"/>
                <a:gd name="T7" fmla="*/ 1398 h 1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18" h="1398">
                  <a:moveTo>
                    <a:pt x="0" y="1398"/>
                  </a:moveTo>
                  <a:lnTo>
                    <a:pt x="6518" y="1398"/>
                  </a:lnTo>
                  <a:lnTo>
                    <a:pt x="6518" y="0"/>
                  </a:lnTo>
                  <a:lnTo>
                    <a:pt x="0" y="13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5" name="Freeform 6"/>
            <p:cNvSpPr>
              <a:spLocks/>
            </p:cNvSpPr>
            <p:nvPr userDrawn="1"/>
          </p:nvSpPr>
          <p:spPr bwMode="gray">
            <a:xfrm>
              <a:off x="5099050" y="3006090"/>
              <a:ext cx="7096125" cy="3155950"/>
            </a:xfrm>
            <a:custGeom>
              <a:avLst/>
              <a:gdLst>
                <a:gd name="T0" fmla="*/ 4470 w 4470"/>
                <a:gd name="T1" fmla="*/ 0 h 1988"/>
                <a:gd name="T2" fmla="*/ 0 w 4470"/>
                <a:gd name="T3" fmla="*/ 1988 h 1988"/>
                <a:gd name="T4" fmla="*/ 4470 w 4470"/>
                <a:gd name="T5" fmla="*/ 1029 h 1988"/>
                <a:gd name="T6" fmla="*/ 4470 w 4470"/>
                <a:gd name="T7" fmla="*/ 0 h 19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70" h="1988">
                  <a:moveTo>
                    <a:pt x="4470" y="0"/>
                  </a:moveTo>
                  <a:lnTo>
                    <a:pt x="0" y="1988"/>
                  </a:lnTo>
                  <a:lnTo>
                    <a:pt x="4470" y="1029"/>
                  </a:lnTo>
                  <a:lnTo>
                    <a:pt x="4470" y="0"/>
                  </a:lnTo>
                  <a:close/>
                </a:path>
              </a:pathLst>
            </a:custGeom>
            <a:solidFill>
              <a:srgbClr val="6534AC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02190" y="3675366"/>
            <a:ext cx="6892290" cy="560070"/>
          </a:xfrm>
        </p:spPr>
        <p:txBody>
          <a:bodyPr lIns="0" anchor="t">
            <a:noAutofit/>
          </a:bodyPr>
          <a:lstStyle>
            <a:lvl1pPr algn="l">
              <a:defRPr sz="38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02190" y="4446254"/>
            <a:ext cx="6130290" cy="1106185"/>
          </a:xfrm>
        </p:spPr>
        <p:txBody>
          <a:bodyPr lIns="0">
            <a:no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02190" y="6356350"/>
            <a:ext cx="583692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Avast Confidential</a:t>
            </a:r>
          </a:p>
        </p:txBody>
      </p:sp>
      <p:sp>
        <p:nvSpPr>
          <p:cNvPr id="518" name="TextBox 517"/>
          <p:cNvSpPr txBox="1"/>
          <p:nvPr userDrawn="1"/>
        </p:nvSpPr>
        <p:spPr>
          <a:xfrm>
            <a:off x="12344401" y="0"/>
            <a:ext cx="2133600" cy="101566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</a:rPr>
              <a:t>TITLE</a:t>
            </a:r>
            <a:r>
              <a:rPr lang="en-US" sz="1200" baseline="0" dirty="0">
                <a:solidFill>
                  <a:schemeClr val="tx2"/>
                </a:solidFill>
              </a:rPr>
              <a:t> PHOTO SHAPE</a:t>
            </a:r>
          </a:p>
          <a:p>
            <a:endParaRPr lang="en-US" sz="1200" baseline="0" dirty="0">
              <a:solidFill>
                <a:schemeClr val="tx2"/>
              </a:solidFill>
            </a:endParaRPr>
          </a:p>
          <a:p>
            <a:r>
              <a:rPr lang="en-US" sz="1200" baseline="0" dirty="0">
                <a:solidFill>
                  <a:schemeClr val="tx2"/>
                </a:solidFill>
              </a:rPr>
              <a:t>Do not change photo, ask Marketing Dept. if need a different photo</a:t>
            </a:r>
          </a:p>
        </p:txBody>
      </p:sp>
      <p:pic>
        <p:nvPicPr>
          <p:cNvPr id="526" name="Picture 52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2190" y="371314"/>
            <a:ext cx="2676290" cy="8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0623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Avast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fld id="{50D3C054-5392-429F-B20C-2557C7D3CA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40080" y="2963863"/>
            <a:ext cx="10515600" cy="930275"/>
          </a:xfrm>
        </p:spPr>
        <p:txBody>
          <a:bodyPr anchor="b"/>
          <a:lstStyle>
            <a:lvl1pPr algn="ctr">
              <a:defRPr sz="8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Type Q&amp;A or Other Text</a:t>
            </a:r>
          </a:p>
        </p:txBody>
      </p:sp>
    </p:spTree>
    <p:extLst>
      <p:ext uri="{BB962C8B-B14F-4D97-AF65-F5344CB8AC3E}">
        <p14:creationId xmlns:p14="http://schemas.microsoft.com/office/powerpoint/2010/main" val="1567595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Avast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50D3C054-5392-429F-B20C-2557C7D3CA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40080" y="2743201"/>
            <a:ext cx="10515600" cy="1150938"/>
          </a:xfrm>
        </p:spPr>
        <p:txBody>
          <a:bodyPr anchor="b"/>
          <a:lstStyle>
            <a:lvl1pPr algn="ctr">
              <a:defRPr sz="8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Type Thank You or Other Text</a:t>
            </a:r>
          </a:p>
        </p:txBody>
      </p:sp>
    </p:spTree>
    <p:extLst>
      <p:ext uri="{BB962C8B-B14F-4D97-AF65-F5344CB8AC3E}">
        <p14:creationId xmlns:p14="http://schemas.microsoft.com/office/powerpoint/2010/main" val="12272846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F8F91"/>
                </a:solidFill>
              </a:defRPr>
            </a:lvl1pPr>
          </a:lstStyle>
          <a:p>
            <a:r>
              <a:rPr lang="en-US"/>
              <a:t>Avast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F8F91"/>
                </a:solidFill>
              </a:defRPr>
            </a:lvl1pPr>
          </a:lstStyle>
          <a:p>
            <a:fld id="{50D3C054-5392-429F-B20C-2557C7D3CA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080" y="2963863"/>
            <a:ext cx="10515600" cy="930275"/>
          </a:xfrm>
        </p:spPr>
        <p:txBody>
          <a:bodyPr anchor="b"/>
          <a:lstStyle>
            <a:lvl1pPr algn="ctr">
              <a:defRPr sz="8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Type Appendix or Other Text</a:t>
            </a:r>
          </a:p>
        </p:txBody>
      </p:sp>
    </p:spTree>
    <p:extLst>
      <p:ext uri="{BB962C8B-B14F-4D97-AF65-F5344CB8AC3E}">
        <p14:creationId xmlns:p14="http://schemas.microsoft.com/office/powerpoint/2010/main" val="15268897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Avast 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461" y="2293551"/>
            <a:ext cx="5181600" cy="1637581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 bwMode="gray">
          <a:xfrm>
            <a:off x="2136775" y="3366770"/>
            <a:ext cx="10052051" cy="3489325"/>
            <a:chOff x="2136775" y="3366770"/>
            <a:chExt cx="10052051" cy="3489325"/>
          </a:xfrm>
        </p:grpSpPr>
        <p:sp>
          <p:nvSpPr>
            <p:cNvPr id="28" name="Freeform 19"/>
            <p:cNvSpPr>
              <a:spLocks/>
            </p:cNvSpPr>
            <p:nvPr userDrawn="1"/>
          </p:nvSpPr>
          <p:spPr bwMode="gray">
            <a:xfrm>
              <a:off x="4349750" y="4692650"/>
              <a:ext cx="7839075" cy="2162175"/>
            </a:xfrm>
            <a:custGeom>
              <a:avLst/>
              <a:gdLst>
                <a:gd name="T0" fmla="*/ 4938 w 4938"/>
                <a:gd name="T1" fmla="*/ 1362 h 1362"/>
                <a:gd name="T2" fmla="*/ 4938 w 4938"/>
                <a:gd name="T3" fmla="*/ 0 h 1362"/>
                <a:gd name="T4" fmla="*/ 1299 w 4938"/>
                <a:gd name="T5" fmla="*/ 784 h 1362"/>
                <a:gd name="T6" fmla="*/ 1299 w 4938"/>
                <a:gd name="T7" fmla="*/ 784 h 1362"/>
                <a:gd name="T8" fmla="*/ 0 w 4938"/>
                <a:gd name="T9" fmla="*/ 1362 h 1362"/>
                <a:gd name="T10" fmla="*/ 4938 w 4938"/>
                <a:gd name="T11" fmla="*/ 1362 h 1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38" h="1362">
                  <a:moveTo>
                    <a:pt x="4938" y="1362"/>
                  </a:moveTo>
                  <a:lnTo>
                    <a:pt x="4938" y="0"/>
                  </a:lnTo>
                  <a:lnTo>
                    <a:pt x="1299" y="784"/>
                  </a:lnTo>
                  <a:lnTo>
                    <a:pt x="1299" y="784"/>
                  </a:lnTo>
                  <a:lnTo>
                    <a:pt x="0" y="1362"/>
                  </a:lnTo>
                  <a:lnTo>
                    <a:pt x="4938" y="1362"/>
                  </a:lnTo>
                  <a:close/>
                </a:path>
              </a:pathLst>
            </a:custGeom>
            <a:solidFill>
              <a:schemeClr val="tx2"/>
            </a:solidFill>
            <a:ln w="3175" cap="sq">
              <a:solidFill>
                <a:schemeClr val="tx2"/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0"/>
            <p:cNvSpPr>
              <a:spLocks/>
            </p:cNvSpPr>
            <p:nvPr userDrawn="1"/>
          </p:nvSpPr>
          <p:spPr bwMode="gray">
            <a:xfrm>
              <a:off x="2136775" y="5938520"/>
              <a:ext cx="4275138" cy="917575"/>
            </a:xfrm>
            <a:custGeom>
              <a:avLst/>
              <a:gdLst>
                <a:gd name="T0" fmla="*/ 1394 w 2693"/>
                <a:gd name="T1" fmla="*/ 578 h 578"/>
                <a:gd name="T2" fmla="*/ 2693 w 2693"/>
                <a:gd name="T3" fmla="*/ 0 h 578"/>
                <a:gd name="T4" fmla="*/ 0 w 2693"/>
                <a:gd name="T5" fmla="*/ 578 h 578"/>
                <a:gd name="T6" fmla="*/ 1394 w 2693"/>
                <a:gd name="T7" fmla="*/ 578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3" h="578">
                  <a:moveTo>
                    <a:pt x="1394" y="578"/>
                  </a:moveTo>
                  <a:lnTo>
                    <a:pt x="2693" y="0"/>
                  </a:lnTo>
                  <a:lnTo>
                    <a:pt x="0" y="578"/>
                  </a:lnTo>
                  <a:lnTo>
                    <a:pt x="1394" y="578"/>
                  </a:lnTo>
                  <a:close/>
                </a:path>
              </a:pathLst>
            </a:custGeom>
            <a:solidFill>
              <a:schemeClr val="accent5"/>
            </a:solidFill>
            <a:ln w="3175" cap="sq">
              <a:solidFill>
                <a:schemeClr val="accent5"/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8"/>
            <p:cNvSpPr>
              <a:spLocks/>
            </p:cNvSpPr>
            <p:nvPr userDrawn="1"/>
          </p:nvSpPr>
          <p:spPr bwMode="gray">
            <a:xfrm>
              <a:off x="6411913" y="3366770"/>
              <a:ext cx="5776913" cy="2571750"/>
            </a:xfrm>
            <a:custGeom>
              <a:avLst/>
              <a:gdLst>
                <a:gd name="T0" fmla="*/ 3639 w 3639"/>
                <a:gd name="T1" fmla="*/ 0 h 1620"/>
                <a:gd name="T2" fmla="*/ 0 w 3639"/>
                <a:gd name="T3" fmla="*/ 1620 h 1620"/>
                <a:gd name="T4" fmla="*/ 3639 w 3639"/>
                <a:gd name="T5" fmla="*/ 836 h 1620"/>
                <a:gd name="T6" fmla="*/ 3639 w 3639"/>
                <a:gd name="T7" fmla="*/ 0 h 1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39" h="1620">
                  <a:moveTo>
                    <a:pt x="3639" y="0"/>
                  </a:moveTo>
                  <a:lnTo>
                    <a:pt x="0" y="1620"/>
                  </a:lnTo>
                  <a:lnTo>
                    <a:pt x="3639" y="836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2"/>
            </a:solidFill>
            <a:ln w="3175" cap="sq">
              <a:solidFill>
                <a:schemeClr val="accent2"/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20078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6" b="7826"/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0" y="0"/>
            <a:ext cx="7162800" cy="2665616"/>
            <a:chOff x="0" y="0"/>
            <a:chExt cx="7162800" cy="2665616"/>
          </a:xfrm>
        </p:grpSpPr>
        <p:sp>
          <p:nvSpPr>
            <p:cNvPr id="20" name="Freeform 5"/>
            <p:cNvSpPr>
              <a:spLocks/>
            </p:cNvSpPr>
            <p:nvPr userDrawn="1"/>
          </p:nvSpPr>
          <p:spPr bwMode="gray">
            <a:xfrm flipH="1" flipV="1">
              <a:off x="2197" y="0"/>
              <a:ext cx="7160603" cy="1535827"/>
            </a:xfrm>
            <a:custGeom>
              <a:avLst/>
              <a:gdLst>
                <a:gd name="T0" fmla="*/ 0 w 6518"/>
                <a:gd name="T1" fmla="*/ 1398 h 1398"/>
                <a:gd name="T2" fmla="*/ 6518 w 6518"/>
                <a:gd name="T3" fmla="*/ 1398 h 1398"/>
                <a:gd name="T4" fmla="*/ 6518 w 6518"/>
                <a:gd name="T5" fmla="*/ 0 h 1398"/>
                <a:gd name="T6" fmla="*/ 0 w 6518"/>
                <a:gd name="T7" fmla="*/ 1398 h 1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18" h="1398">
                  <a:moveTo>
                    <a:pt x="0" y="1398"/>
                  </a:moveTo>
                  <a:lnTo>
                    <a:pt x="6518" y="1398"/>
                  </a:lnTo>
                  <a:lnTo>
                    <a:pt x="6518" y="0"/>
                  </a:lnTo>
                  <a:lnTo>
                    <a:pt x="0" y="13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"/>
            <p:cNvSpPr>
              <a:spLocks/>
            </p:cNvSpPr>
            <p:nvPr userDrawn="1"/>
          </p:nvSpPr>
          <p:spPr bwMode="gray">
            <a:xfrm flipH="1" flipV="1">
              <a:off x="0" y="481621"/>
              <a:ext cx="4910693" cy="2183995"/>
            </a:xfrm>
            <a:custGeom>
              <a:avLst/>
              <a:gdLst>
                <a:gd name="T0" fmla="*/ 4470 w 4470"/>
                <a:gd name="T1" fmla="*/ 0 h 1988"/>
                <a:gd name="T2" fmla="*/ 0 w 4470"/>
                <a:gd name="T3" fmla="*/ 1988 h 1988"/>
                <a:gd name="T4" fmla="*/ 4470 w 4470"/>
                <a:gd name="T5" fmla="*/ 1029 h 1988"/>
                <a:gd name="T6" fmla="*/ 4470 w 4470"/>
                <a:gd name="T7" fmla="*/ 0 h 19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70" h="1988">
                  <a:moveTo>
                    <a:pt x="4470" y="0"/>
                  </a:moveTo>
                  <a:lnTo>
                    <a:pt x="0" y="1988"/>
                  </a:lnTo>
                  <a:lnTo>
                    <a:pt x="4470" y="1029"/>
                  </a:lnTo>
                  <a:lnTo>
                    <a:pt x="4470" y="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sp>
        <p:nvSpPr>
          <p:cNvPr id="9" name="Freeform 5"/>
          <p:cNvSpPr>
            <a:spLocks/>
          </p:cNvSpPr>
          <p:nvPr userDrawn="1"/>
        </p:nvSpPr>
        <p:spPr bwMode="auto">
          <a:xfrm>
            <a:off x="1844675" y="4638675"/>
            <a:ext cx="10347325" cy="2219325"/>
          </a:xfrm>
          <a:custGeom>
            <a:avLst/>
            <a:gdLst>
              <a:gd name="T0" fmla="*/ 0 w 6518"/>
              <a:gd name="T1" fmla="*/ 1398 h 1398"/>
              <a:gd name="T2" fmla="*/ 6518 w 6518"/>
              <a:gd name="T3" fmla="*/ 1398 h 1398"/>
              <a:gd name="T4" fmla="*/ 6518 w 6518"/>
              <a:gd name="T5" fmla="*/ 0 h 1398"/>
              <a:gd name="T6" fmla="*/ 0 w 6518"/>
              <a:gd name="T7" fmla="*/ 1398 h 1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8" h="1398">
                <a:moveTo>
                  <a:pt x="0" y="1398"/>
                </a:moveTo>
                <a:lnTo>
                  <a:pt x="6518" y="1398"/>
                </a:lnTo>
                <a:lnTo>
                  <a:pt x="6518" y="0"/>
                </a:lnTo>
                <a:lnTo>
                  <a:pt x="0" y="139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7467600" y="5848350"/>
            <a:ext cx="4212524" cy="930275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copy here no more than five to ten words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2190" y="371314"/>
            <a:ext cx="2003226" cy="633095"/>
          </a:xfrm>
          <a:prstGeom prst="rect">
            <a:avLst/>
          </a:prstGeom>
        </p:spPr>
      </p:pic>
      <p:sp>
        <p:nvSpPr>
          <p:cNvPr id="16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Avast Confidential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0D3C054-5392-429F-B20C-2557C7D3CAA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12344400" y="0"/>
            <a:ext cx="1410707" cy="276999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</a:rPr>
              <a:t>PHOTO LAYOUT 1</a:t>
            </a:r>
          </a:p>
        </p:txBody>
      </p:sp>
    </p:spTree>
    <p:extLst>
      <p:ext uri="{BB962C8B-B14F-4D97-AF65-F5344CB8AC3E}">
        <p14:creationId xmlns:p14="http://schemas.microsoft.com/office/powerpoint/2010/main" val="29904901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6" b="7826"/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Freeform 6"/>
          <p:cNvSpPr>
            <a:spLocks/>
          </p:cNvSpPr>
          <p:nvPr userDrawn="1"/>
        </p:nvSpPr>
        <p:spPr bwMode="gray">
          <a:xfrm>
            <a:off x="0" y="0"/>
            <a:ext cx="7813675" cy="1674813"/>
          </a:xfrm>
          <a:custGeom>
            <a:avLst/>
            <a:gdLst>
              <a:gd name="T0" fmla="*/ 4922 w 4922"/>
              <a:gd name="T1" fmla="*/ 0 h 1055"/>
              <a:gd name="T2" fmla="*/ 0 w 4922"/>
              <a:gd name="T3" fmla="*/ 0 h 1055"/>
              <a:gd name="T4" fmla="*/ 0 w 4922"/>
              <a:gd name="T5" fmla="*/ 1055 h 1055"/>
              <a:gd name="T6" fmla="*/ 4922 w 4922"/>
              <a:gd name="T7" fmla="*/ 0 h 10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22" h="1055">
                <a:moveTo>
                  <a:pt x="4922" y="0"/>
                </a:moveTo>
                <a:lnTo>
                  <a:pt x="0" y="0"/>
                </a:lnTo>
                <a:lnTo>
                  <a:pt x="0" y="1055"/>
                </a:lnTo>
                <a:lnTo>
                  <a:pt x="492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2190" y="371314"/>
            <a:ext cx="2003226" cy="633095"/>
          </a:xfrm>
          <a:prstGeom prst="rect">
            <a:avLst/>
          </a:prstGeom>
        </p:spPr>
      </p:pic>
      <p:sp>
        <p:nvSpPr>
          <p:cNvPr id="9" name="Freeform 5"/>
          <p:cNvSpPr>
            <a:spLocks/>
          </p:cNvSpPr>
          <p:nvPr userDrawn="1"/>
        </p:nvSpPr>
        <p:spPr bwMode="auto">
          <a:xfrm>
            <a:off x="1844675" y="4638675"/>
            <a:ext cx="10347325" cy="2219325"/>
          </a:xfrm>
          <a:custGeom>
            <a:avLst/>
            <a:gdLst>
              <a:gd name="T0" fmla="*/ 0 w 6518"/>
              <a:gd name="T1" fmla="*/ 1398 h 1398"/>
              <a:gd name="T2" fmla="*/ 6518 w 6518"/>
              <a:gd name="T3" fmla="*/ 1398 h 1398"/>
              <a:gd name="T4" fmla="*/ 6518 w 6518"/>
              <a:gd name="T5" fmla="*/ 0 h 1398"/>
              <a:gd name="T6" fmla="*/ 0 w 6518"/>
              <a:gd name="T7" fmla="*/ 1398 h 1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8" h="1398">
                <a:moveTo>
                  <a:pt x="0" y="1398"/>
                </a:moveTo>
                <a:lnTo>
                  <a:pt x="6518" y="1398"/>
                </a:lnTo>
                <a:lnTo>
                  <a:pt x="6518" y="0"/>
                </a:lnTo>
                <a:lnTo>
                  <a:pt x="0" y="139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Avast Confidential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0D3C054-5392-429F-B20C-2557C7D3CAA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2344400" y="0"/>
            <a:ext cx="1410707" cy="276999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</a:rPr>
              <a:t>PHOTO LAYOUT 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67599" y="5848350"/>
            <a:ext cx="4212525" cy="930275"/>
          </a:xfrm>
        </p:spPr>
        <p:txBody>
          <a:bodyPr rIns="0" bIns="0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copy here no more than five to ten words</a:t>
            </a:r>
          </a:p>
        </p:txBody>
      </p:sp>
    </p:spTree>
    <p:extLst>
      <p:ext uri="{BB962C8B-B14F-4D97-AF65-F5344CB8AC3E}">
        <p14:creationId xmlns:p14="http://schemas.microsoft.com/office/powerpoint/2010/main" val="31242989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6" b="7826"/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Freeform 5"/>
          <p:cNvSpPr>
            <a:spLocks/>
          </p:cNvSpPr>
          <p:nvPr userDrawn="1"/>
        </p:nvSpPr>
        <p:spPr bwMode="gray">
          <a:xfrm>
            <a:off x="4089400" y="3243399"/>
            <a:ext cx="8102600" cy="3614601"/>
          </a:xfrm>
          <a:custGeom>
            <a:avLst/>
            <a:gdLst>
              <a:gd name="T0" fmla="*/ 12320 w 12320"/>
              <a:gd name="T1" fmla="*/ 5496 h 5496"/>
              <a:gd name="T2" fmla="*/ 12320 w 12320"/>
              <a:gd name="T3" fmla="*/ 0 h 5496"/>
              <a:gd name="T4" fmla="*/ 0 w 12320"/>
              <a:gd name="T5" fmla="*/ 5496 h 5496"/>
              <a:gd name="T6" fmla="*/ 12320 w 12320"/>
              <a:gd name="T7" fmla="*/ 5496 h 5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320" h="5496">
                <a:moveTo>
                  <a:pt x="12320" y="5496"/>
                </a:moveTo>
                <a:lnTo>
                  <a:pt x="12320" y="0"/>
                </a:lnTo>
                <a:lnTo>
                  <a:pt x="0" y="5496"/>
                </a:lnTo>
                <a:lnTo>
                  <a:pt x="12320" y="5496"/>
                </a:lnTo>
                <a:close/>
              </a:path>
            </a:pathLst>
          </a:custGeom>
          <a:solidFill>
            <a:srgbClr val="FFFFFF">
              <a:alpha val="92941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Avast Confidential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0D3C054-5392-429F-B20C-2557C7D3CAA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 bwMode="gray">
          <a:xfrm flipH="1" flipV="1">
            <a:off x="0" y="0"/>
            <a:ext cx="7162800" cy="2665616"/>
            <a:chOff x="1844675" y="3006090"/>
            <a:chExt cx="10350500" cy="3851910"/>
          </a:xfrm>
        </p:grpSpPr>
        <p:sp>
          <p:nvSpPr>
            <p:cNvPr id="12" name="Freeform 5"/>
            <p:cNvSpPr>
              <a:spLocks/>
            </p:cNvSpPr>
            <p:nvPr userDrawn="1"/>
          </p:nvSpPr>
          <p:spPr bwMode="gray">
            <a:xfrm>
              <a:off x="1844675" y="4638675"/>
              <a:ext cx="10347325" cy="2219325"/>
            </a:xfrm>
            <a:custGeom>
              <a:avLst/>
              <a:gdLst>
                <a:gd name="T0" fmla="*/ 0 w 6518"/>
                <a:gd name="T1" fmla="*/ 1398 h 1398"/>
                <a:gd name="T2" fmla="*/ 6518 w 6518"/>
                <a:gd name="T3" fmla="*/ 1398 h 1398"/>
                <a:gd name="T4" fmla="*/ 6518 w 6518"/>
                <a:gd name="T5" fmla="*/ 0 h 1398"/>
                <a:gd name="T6" fmla="*/ 0 w 6518"/>
                <a:gd name="T7" fmla="*/ 1398 h 1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18" h="1398">
                  <a:moveTo>
                    <a:pt x="0" y="1398"/>
                  </a:moveTo>
                  <a:lnTo>
                    <a:pt x="6518" y="1398"/>
                  </a:lnTo>
                  <a:lnTo>
                    <a:pt x="6518" y="0"/>
                  </a:lnTo>
                  <a:lnTo>
                    <a:pt x="0" y="13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gray">
            <a:xfrm>
              <a:off x="5099050" y="3006090"/>
              <a:ext cx="7096125" cy="3155950"/>
            </a:xfrm>
            <a:custGeom>
              <a:avLst/>
              <a:gdLst>
                <a:gd name="T0" fmla="*/ 4470 w 4470"/>
                <a:gd name="T1" fmla="*/ 0 h 1988"/>
                <a:gd name="T2" fmla="*/ 0 w 4470"/>
                <a:gd name="T3" fmla="*/ 1988 h 1988"/>
                <a:gd name="T4" fmla="*/ 4470 w 4470"/>
                <a:gd name="T5" fmla="*/ 1029 h 1988"/>
                <a:gd name="T6" fmla="*/ 4470 w 4470"/>
                <a:gd name="T7" fmla="*/ 0 h 19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70" h="1988">
                  <a:moveTo>
                    <a:pt x="4470" y="0"/>
                  </a:moveTo>
                  <a:lnTo>
                    <a:pt x="0" y="1988"/>
                  </a:lnTo>
                  <a:lnTo>
                    <a:pt x="4470" y="1029"/>
                  </a:lnTo>
                  <a:lnTo>
                    <a:pt x="4470" y="0"/>
                  </a:lnTo>
                  <a:close/>
                </a:path>
              </a:pathLst>
            </a:custGeom>
            <a:solidFill>
              <a:srgbClr val="E7E7EF">
                <a:alpha val="6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2190" y="371314"/>
            <a:ext cx="2003226" cy="633095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12344400" y="0"/>
            <a:ext cx="1410707" cy="276999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</a:rPr>
              <a:t>PHOTO LAYOUT 3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96200" y="5463532"/>
            <a:ext cx="4114800" cy="1165868"/>
          </a:xfrm>
        </p:spPr>
        <p:txBody>
          <a:bodyPr rIns="0" bIns="0">
            <a:noAutofit/>
          </a:bodyPr>
          <a:lstStyle>
            <a:lvl1pPr>
              <a:defRPr sz="2400"/>
            </a:lvl1pPr>
          </a:lstStyle>
          <a:p>
            <a:r>
              <a:rPr lang="en-US" dirty="0"/>
              <a:t>Divider copy here no more than three lines of copy to fill the space.</a:t>
            </a:r>
          </a:p>
        </p:txBody>
      </p:sp>
    </p:spTree>
    <p:extLst>
      <p:ext uri="{BB962C8B-B14F-4D97-AF65-F5344CB8AC3E}">
        <p14:creationId xmlns:p14="http://schemas.microsoft.com/office/powerpoint/2010/main" val="15541292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1" b="-8253"/>
          <a:stretch/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0" y="899400"/>
            <a:ext cx="12192000" cy="5958600"/>
            <a:chOff x="0" y="899400"/>
            <a:chExt cx="12192000" cy="5958600"/>
          </a:xfrm>
        </p:grpSpPr>
        <p:sp>
          <p:nvSpPr>
            <p:cNvPr id="12" name="Freeform 5"/>
            <p:cNvSpPr>
              <a:spLocks/>
            </p:cNvSpPr>
            <p:nvPr userDrawn="1"/>
          </p:nvSpPr>
          <p:spPr bwMode="gray">
            <a:xfrm>
              <a:off x="5098351" y="899400"/>
              <a:ext cx="7093649" cy="3156761"/>
            </a:xfrm>
            <a:custGeom>
              <a:avLst/>
              <a:gdLst>
                <a:gd name="T0" fmla="*/ 5283 w 5283"/>
                <a:gd name="T1" fmla="*/ 0 h 2351"/>
                <a:gd name="T2" fmla="*/ 0 w 5283"/>
                <a:gd name="T3" fmla="*/ 2351 h 2351"/>
                <a:gd name="T4" fmla="*/ 5283 w 5283"/>
                <a:gd name="T5" fmla="*/ 1216 h 2351"/>
                <a:gd name="T6" fmla="*/ 5283 w 5283"/>
                <a:gd name="T7" fmla="*/ 0 h 2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83" h="2351">
                  <a:moveTo>
                    <a:pt x="5283" y="0"/>
                  </a:moveTo>
                  <a:lnTo>
                    <a:pt x="0" y="2351"/>
                  </a:lnTo>
                  <a:lnTo>
                    <a:pt x="5283" y="1216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gray">
            <a:xfrm>
              <a:off x="0" y="4056161"/>
              <a:ext cx="5098351" cy="2265188"/>
            </a:xfrm>
            <a:custGeom>
              <a:avLst/>
              <a:gdLst>
                <a:gd name="T0" fmla="*/ 0 w 3797"/>
                <a:gd name="T1" fmla="*/ 1687 h 1687"/>
                <a:gd name="T2" fmla="*/ 3797 w 3797"/>
                <a:gd name="T3" fmla="*/ 0 h 1687"/>
                <a:gd name="T4" fmla="*/ 0 w 3797"/>
                <a:gd name="T5" fmla="*/ 814 h 1687"/>
                <a:gd name="T6" fmla="*/ 0 w 3797"/>
                <a:gd name="T7" fmla="*/ 1687 h 1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97" h="1687">
                  <a:moveTo>
                    <a:pt x="0" y="1687"/>
                  </a:moveTo>
                  <a:lnTo>
                    <a:pt x="3797" y="0"/>
                  </a:lnTo>
                  <a:lnTo>
                    <a:pt x="0" y="814"/>
                  </a:lnTo>
                  <a:lnTo>
                    <a:pt x="0" y="1687"/>
                  </a:lnTo>
                  <a:close/>
                </a:path>
              </a:pathLst>
            </a:custGeom>
            <a:solidFill>
              <a:schemeClr val="accent5"/>
            </a:solidFill>
            <a:ln w="3810" cap="sq">
              <a:solidFill>
                <a:schemeClr val="accent5"/>
              </a:solidFill>
              <a:miter lim="800000"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7"/>
            <p:cNvSpPr>
              <a:spLocks/>
            </p:cNvSpPr>
            <p:nvPr userDrawn="1"/>
          </p:nvSpPr>
          <p:spPr bwMode="gray">
            <a:xfrm>
              <a:off x="0" y="2529035"/>
              <a:ext cx="12192000" cy="4328965"/>
            </a:xfrm>
            <a:custGeom>
              <a:avLst/>
              <a:gdLst>
                <a:gd name="T0" fmla="*/ 0 w 9080"/>
                <a:gd name="T1" fmla="*/ 3224 h 3224"/>
                <a:gd name="T2" fmla="*/ 9080 w 9080"/>
                <a:gd name="T3" fmla="*/ 3224 h 3224"/>
                <a:gd name="T4" fmla="*/ 9080 w 9080"/>
                <a:gd name="T5" fmla="*/ 0 h 3224"/>
                <a:gd name="T6" fmla="*/ 3797 w 9080"/>
                <a:gd name="T7" fmla="*/ 1135 h 3224"/>
                <a:gd name="T8" fmla="*/ 3797 w 9080"/>
                <a:gd name="T9" fmla="*/ 1135 h 3224"/>
                <a:gd name="T10" fmla="*/ 0 w 9080"/>
                <a:gd name="T11" fmla="*/ 2822 h 3224"/>
                <a:gd name="T12" fmla="*/ 0 w 9080"/>
                <a:gd name="T13" fmla="*/ 3224 h 3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80" h="3224">
                  <a:moveTo>
                    <a:pt x="0" y="3224"/>
                  </a:moveTo>
                  <a:lnTo>
                    <a:pt x="9080" y="3224"/>
                  </a:lnTo>
                  <a:lnTo>
                    <a:pt x="9080" y="0"/>
                  </a:lnTo>
                  <a:lnTo>
                    <a:pt x="3797" y="1135"/>
                  </a:lnTo>
                  <a:lnTo>
                    <a:pt x="3797" y="1135"/>
                  </a:lnTo>
                  <a:lnTo>
                    <a:pt x="0" y="2822"/>
                  </a:lnTo>
                  <a:lnTo>
                    <a:pt x="0" y="3224"/>
                  </a:lnTo>
                  <a:close/>
                </a:path>
              </a:pathLst>
            </a:custGeom>
            <a:solidFill>
              <a:schemeClr val="tx2"/>
            </a:solidFill>
            <a:ln w="3810" cap="sq">
              <a:solidFill>
                <a:schemeClr val="tx2"/>
              </a:solidFill>
              <a:miter lim="800000"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Avast Confidential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0D3C054-5392-429F-B20C-2557C7D3CAA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2190" y="371314"/>
            <a:ext cx="2003226" cy="633095"/>
          </a:xfrm>
          <a:prstGeom prst="rect">
            <a:avLst/>
          </a:prstGeom>
        </p:spPr>
      </p:pic>
      <p:sp>
        <p:nvSpPr>
          <p:cNvPr id="23" name="TextBox 22"/>
          <p:cNvSpPr txBox="1"/>
          <p:nvPr userDrawn="1"/>
        </p:nvSpPr>
        <p:spPr>
          <a:xfrm>
            <a:off x="12344400" y="0"/>
            <a:ext cx="1410707" cy="276999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</a:rPr>
              <a:t>PHOTO LAYOUT 4</a:t>
            </a:r>
          </a:p>
        </p:txBody>
      </p:sp>
    </p:spTree>
    <p:extLst>
      <p:ext uri="{BB962C8B-B14F-4D97-AF65-F5344CB8AC3E}">
        <p14:creationId xmlns:p14="http://schemas.microsoft.com/office/powerpoint/2010/main" val="15909543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Layou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1" t="296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0" y="0"/>
            <a:ext cx="7162800" cy="2665616"/>
            <a:chOff x="0" y="0"/>
            <a:chExt cx="7162800" cy="2665616"/>
          </a:xfrm>
        </p:grpSpPr>
        <p:sp>
          <p:nvSpPr>
            <p:cNvPr id="20" name="Freeform 5"/>
            <p:cNvSpPr>
              <a:spLocks/>
            </p:cNvSpPr>
            <p:nvPr userDrawn="1"/>
          </p:nvSpPr>
          <p:spPr bwMode="gray">
            <a:xfrm flipH="1" flipV="1">
              <a:off x="2197" y="0"/>
              <a:ext cx="7160603" cy="1535827"/>
            </a:xfrm>
            <a:custGeom>
              <a:avLst/>
              <a:gdLst>
                <a:gd name="T0" fmla="*/ 0 w 6518"/>
                <a:gd name="T1" fmla="*/ 1398 h 1398"/>
                <a:gd name="T2" fmla="*/ 6518 w 6518"/>
                <a:gd name="T3" fmla="*/ 1398 h 1398"/>
                <a:gd name="T4" fmla="*/ 6518 w 6518"/>
                <a:gd name="T5" fmla="*/ 0 h 1398"/>
                <a:gd name="T6" fmla="*/ 0 w 6518"/>
                <a:gd name="T7" fmla="*/ 1398 h 1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18" h="1398">
                  <a:moveTo>
                    <a:pt x="0" y="1398"/>
                  </a:moveTo>
                  <a:lnTo>
                    <a:pt x="6518" y="1398"/>
                  </a:lnTo>
                  <a:lnTo>
                    <a:pt x="6518" y="0"/>
                  </a:lnTo>
                  <a:lnTo>
                    <a:pt x="0" y="13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"/>
            <p:cNvSpPr>
              <a:spLocks/>
            </p:cNvSpPr>
            <p:nvPr userDrawn="1"/>
          </p:nvSpPr>
          <p:spPr bwMode="gray">
            <a:xfrm flipH="1" flipV="1">
              <a:off x="0" y="481621"/>
              <a:ext cx="4910693" cy="2183995"/>
            </a:xfrm>
            <a:custGeom>
              <a:avLst/>
              <a:gdLst>
                <a:gd name="T0" fmla="*/ 4470 w 4470"/>
                <a:gd name="T1" fmla="*/ 0 h 1988"/>
                <a:gd name="T2" fmla="*/ 0 w 4470"/>
                <a:gd name="T3" fmla="*/ 1988 h 1988"/>
                <a:gd name="T4" fmla="*/ 4470 w 4470"/>
                <a:gd name="T5" fmla="*/ 1029 h 1988"/>
                <a:gd name="T6" fmla="*/ 4470 w 4470"/>
                <a:gd name="T7" fmla="*/ 0 h 19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70" h="1988">
                  <a:moveTo>
                    <a:pt x="4470" y="0"/>
                  </a:moveTo>
                  <a:lnTo>
                    <a:pt x="0" y="1988"/>
                  </a:lnTo>
                  <a:lnTo>
                    <a:pt x="4470" y="1029"/>
                  </a:lnTo>
                  <a:lnTo>
                    <a:pt x="4470" y="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sp>
        <p:nvSpPr>
          <p:cNvPr id="9" name="Freeform 5"/>
          <p:cNvSpPr>
            <a:spLocks/>
          </p:cNvSpPr>
          <p:nvPr userDrawn="1"/>
        </p:nvSpPr>
        <p:spPr bwMode="auto">
          <a:xfrm>
            <a:off x="1844675" y="4638675"/>
            <a:ext cx="10347325" cy="2219325"/>
          </a:xfrm>
          <a:custGeom>
            <a:avLst/>
            <a:gdLst>
              <a:gd name="T0" fmla="*/ 0 w 6518"/>
              <a:gd name="T1" fmla="*/ 1398 h 1398"/>
              <a:gd name="T2" fmla="*/ 6518 w 6518"/>
              <a:gd name="T3" fmla="*/ 1398 h 1398"/>
              <a:gd name="T4" fmla="*/ 6518 w 6518"/>
              <a:gd name="T5" fmla="*/ 0 h 1398"/>
              <a:gd name="T6" fmla="*/ 0 w 6518"/>
              <a:gd name="T7" fmla="*/ 1398 h 1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8" h="1398">
                <a:moveTo>
                  <a:pt x="0" y="1398"/>
                </a:moveTo>
                <a:lnTo>
                  <a:pt x="6518" y="1398"/>
                </a:lnTo>
                <a:lnTo>
                  <a:pt x="6518" y="0"/>
                </a:lnTo>
                <a:lnTo>
                  <a:pt x="0" y="139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7467600" y="5848350"/>
            <a:ext cx="4212524" cy="930275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copy here no more than five to ten words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2190" y="371314"/>
            <a:ext cx="2003226" cy="633095"/>
          </a:xfrm>
          <a:prstGeom prst="rect">
            <a:avLst/>
          </a:prstGeom>
        </p:spPr>
      </p:pic>
      <p:sp>
        <p:nvSpPr>
          <p:cNvPr id="16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Avast Confidential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0D3C054-5392-429F-B20C-2557C7D3CAA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12344400" y="0"/>
            <a:ext cx="1410707" cy="276999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</a:rPr>
              <a:t>PHOTO LAYOUT 5</a:t>
            </a:r>
          </a:p>
        </p:txBody>
      </p:sp>
    </p:spTree>
    <p:extLst>
      <p:ext uri="{BB962C8B-B14F-4D97-AF65-F5344CB8AC3E}">
        <p14:creationId xmlns:p14="http://schemas.microsoft.com/office/powerpoint/2010/main" val="4011555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 bwMode="gray">
          <a:xfrm>
            <a:off x="-3175" y="1"/>
            <a:ext cx="7470775" cy="2313112"/>
            <a:chOff x="-3175" y="2684463"/>
            <a:chExt cx="10064751" cy="3116262"/>
          </a:xfrm>
        </p:grpSpPr>
        <p:sp>
          <p:nvSpPr>
            <p:cNvPr id="22" name="Freeform 5"/>
            <p:cNvSpPr>
              <a:spLocks/>
            </p:cNvSpPr>
            <p:nvPr userDrawn="1"/>
          </p:nvSpPr>
          <p:spPr bwMode="gray">
            <a:xfrm>
              <a:off x="-3175" y="2684463"/>
              <a:ext cx="6992938" cy="2163762"/>
            </a:xfrm>
            <a:custGeom>
              <a:avLst/>
              <a:gdLst>
                <a:gd name="T0" fmla="*/ 0 w 4405"/>
                <a:gd name="T1" fmla="*/ 0 h 1363"/>
                <a:gd name="T2" fmla="*/ 0 w 4405"/>
                <a:gd name="T3" fmla="*/ 1363 h 1363"/>
                <a:gd name="T4" fmla="*/ 2577 w 4405"/>
                <a:gd name="T5" fmla="*/ 814 h 1363"/>
                <a:gd name="T6" fmla="*/ 4405 w 4405"/>
                <a:gd name="T7" fmla="*/ 0 h 1363"/>
                <a:gd name="T8" fmla="*/ 0 w 4405"/>
                <a:gd name="T9" fmla="*/ 0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5" h="1363">
                  <a:moveTo>
                    <a:pt x="0" y="0"/>
                  </a:moveTo>
                  <a:lnTo>
                    <a:pt x="0" y="1363"/>
                  </a:lnTo>
                  <a:lnTo>
                    <a:pt x="2577" y="814"/>
                  </a:lnTo>
                  <a:lnTo>
                    <a:pt x="440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3175" cap="sq">
              <a:solidFill>
                <a:schemeClr val="tx2"/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6"/>
            <p:cNvSpPr>
              <a:spLocks/>
            </p:cNvSpPr>
            <p:nvPr userDrawn="1"/>
          </p:nvSpPr>
          <p:spPr bwMode="gray">
            <a:xfrm>
              <a:off x="4087813" y="2684463"/>
              <a:ext cx="5973763" cy="1292225"/>
            </a:xfrm>
            <a:custGeom>
              <a:avLst/>
              <a:gdLst>
                <a:gd name="T0" fmla="*/ 1828 w 3763"/>
                <a:gd name="T1" fmla="*/ 0 h 814"/>
                <a:gd name="T2" fmla="*/ 0 w 3763"/>
                <a:gd name="T3" fmla="*/ 814 h 814"/>
                <a:gd name="T4" fmla="*/ 3763 w 3763"/>
                <a:gd name="T5" fmla="*/ 0 h 814"/>
                <a:gd name="T6" fmla="*/ 1828 w 3763"/>
                <a:gd name="T7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63" h="814">
                  <a:moveTo>
                    <a:pt x="1828" y="0"/>
                  </a:moveTo>
                  <a:lnTo>
                    <a:pt x="0" y="814"/>
                  </a:lnTo>
                  <a:lnTo>
                    <a:pt x="3763" y="0"/>
                  </a:lnTo>
                  <a:lnTo>
                    <a:pt x="1828" y="0"/>
                  </a:lnTo>
                  <a:close/>
                </a:path>
              </a:pathLst>
            </a:custGeom>
            <a:solidFill>
              <a:schemeClr val="accent5"/>
            </a:solidFill>
            <a:ln w="3810" cap="sq">
              <a:solidFill>
                <a:schemeClr val="accent5"/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7"/>
            <p:cNvSpPr>
              <a:spLocks/>
            </p:cNvSpPr>
            <p:nvPr userDrawn="1"/>
          </p:nvSpPr>
          <p:spPr bwMode="gray">
            <a:xfrm>
              <a:off x="-3175" y="3976688"/>
              <a:ext cx="4090988" cy="1824037"/>
            </a:xfrm>
            <a:custGeom>
              <a:avLst/>
              <a:gdLst>
                <a:gd name="T0" fmla="*/ 0 w 2577"/>
                <a:gd name="T1" fmla="*/ 1149 h 1149"/>
                <a:gd name="T2" fmla="*/ 2577 w 2577"/>
                <a:gd name="T3" fmla="*/ 0 h 1149"/>
                <a:gd name="T4" fmla="*/ 0 w 2577"/>
                <a:gd name="T5" fmla="*/ 549 h 1149"/>
                <a:gd name="T6" fmla="*/ 0 w 2577"/>
                <a:gd name="T7" fmla="*/ 114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77" h="1149">
                  <a:moveTo>
                    <a:pt x="0" y="1149"/>
                  </a:moveTo>
                  <a:lnTo>
                    <a:pt x="2577" y="0"/>
                  </a:lnTo>
                  <a:lnTo>
                    <a:pt x="0" y="549"/>
                  </a:lnTo>
                  <a:lnTo>
                    <a:pt x="0" y="1149"/>
                  </a:lnTo>
                  <a:close/>
                </a:path>
              </a:pathLst>
            </a:custGeom>
            <a:solidFill>
              <a:srgbClr val="AAABB6"/>
            </a:solidFill>
            <a:ln w="3810" cap="sq">
              <a:solidFill>
                <a:srgbClr val="AAABB6"/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3012440" y="2164080"/>
            <a:ext cx="8001000" cy="1344612"/>
          </a:xfrm>
        </p:spPr>
        <p:txBody>
          <a:bodyPr anchor="b"/>
          <a:lstStyle>
            <a:lvl1pPr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3012440" y="3642360"/>
            <a:ext cx="8001000" cy="1500187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Avast Confidential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2191" y="371314"/>
            <a:ext cx="1655210" cy="52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41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F8F91"/>
                </a:solidFill>
              </a:defRPr>
            </a:lvl1pPr>
          </a:lstStyle>
          <a:p>
            <a:r>
              <a:rPr lang="en-US"/>
              <a:t>Avast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5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365125"/>
            <a:ext cx="10515600" cy="9302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" y="1371600"/>
            <a:ext cx="10515600" cy="480536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Avast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577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LG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" y="1767840"/>
            <a:ext cx="10515600" cy="4409123"/>
          </a:xfrm>
        </p:spPr>
        <p:txBody>
          <a:bodyPr>
            <a:noAutofit/>
          </a:bodyPr>
          <a:lstStyle>
            <a:lvl1pPr>
              <a:spcBef>
                <a:spcPts val="2000"/>
              </a:spcBef>
              <a:defRPr sz="2800"/>
            </a:lvl1pPr>
            <a:lvl2pPr marL="495300" indent="-228600">
              <a:spcBef>
                <a:spcPts val="1200"/>
              </a:spcBef>
              <a:defRPr sz="2400"/>
            </a:lvl2pPr>
            <a:lvl3pPr marL="736600" indent="-206375">
              <a:spcBef>
                <a:spcPts val="600"/>
              </a:spcBef>
              <a:defRPr sz="2000"/>
            </a:lvl3pPr>
            <a:lvl4pPr marL="955675" indent="-184150">
              <a:defRPr sz="1800"/>
            </a:lvl4pPr>
            <a:lvl5pPr marL="1135063" indent="-152400"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Avast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114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008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Avast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3674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0080" y="1825625"/>
            <a:ext cx="355092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825625"/>
            <a:ext cx="355092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Avast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8199120" y="1825625"/>
            <a:ext cx="355092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577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640080" y="1264920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" y="2205038"/>
            <a:ext cx="5157787" cy="36318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black">
          <a:xfrm>
            <a:off x="6172200" y="1264920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205038"/>
            <a:ext cx="5183188" cy="3631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Avast 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6713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 bwMode="gray">
          <a:xfrm>
            <a:off x="8001000" y="5402393"/>
            <a:ext cx="4187826" cy="1453701"/>
            <a:chOff x="2136775" y="3366770"/>
            <a:chExt cx="10052051" cy="3489325"/>
          </a:xfrm>
        </p:grpSpPr>
        <p:sp>
          <p:nvSpPr>
            <p:cNvPr id="16" name="Freeform 19"/>
            <p:cNvSpPr>
              <a:spLocks/>
            </p:cNvSpPr>
            <p:nvPr userDrawn="1"/>
          </p:nvSpPr>
          <p:spPr bwMode="gray">
            <a:xfrm>
              <a:off x="4349750" y="4692650"/>
              <a:ext cx="7839075" cy="2162175"/>
            </a:xfrm>
            <a:custGeom>
              <a:avLst/>
              <a:gdLst>
                <a:gd name="T0" fmla="*/ 4938 w 4938"/>
                <a:gd name="T1" fmla="*/ 1362 h 1362"/>
                <a:gd name="T2" fmla="*/ 4938 w 4938"/>
                <a:gd name="T3" fmla="*/ 0 h 1362"/>
                <a:gd name="T4" fmla="*/ 1299 w 4938"/>
                <a:gd name="T5" fmla="*/ 784 h 1362"/>
                <a:gd name="T6" fmla="*/ 1299 w 4938"/>
                <a:gd name="T7" fmla="*/ 784 h 1362"/>
                <a:gd name="T8" fmla="*/ 0 w 4938"/>
                <a:gd name="T9" fmla="*/ 1362 h 1362"/>
                <a:gd name="T10" fmla="*/ 4938 w 4938"/>
                <a:gd name="T11" fmla="*/ 1362 h 1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38" h="1362">
                  <a:moveTo>
                    <a:pt x="4938" y="1362"/>
                  </a:moveTo>
                  <a:lnTo>
                    <a:pt x="4938" y="0"/>
                  </a:lnTo>
                  <a:lnTo>
                    <a:pt x="1299" y="784"/>
                  </a:lnTo>
                  <a:lnTo>
                    <a:pt x="1299" y="784"/>
                  </a:lnTo>
                  <a:lnTo>
                    <a:pt x="0" y="1362"/>
                  </a:lnTo>
                  <a:lnTo>
                    <a:pt x="4938" y="1362"/>
                  </a:lnTo>
                  <a:close/>
                </a:path>
              </a:pathLst>
            </a:custGeom>
            <a:solidFill>
              <a:schemeClr val="tx2"/>
            </a:solidFill>
            <a:ln w="3175" cap="sq">
              <a:solidFill>
                <a:schemeClr val="tx2"/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0"/>
            <p:cNvSpPr>
              <a:spLocks/>
            </p:cNvSpPr>
            <p:nvPr userDrawn="1"/>
          </p:nvSpPr>
          <p:spPr bwMode="gray">
            <a:xfrm>
              <a:off x="2136775" y="5938520"/>
              <a:ext cx="4275138" cy="917575"/>
            </a:xfrm>
            <a:custGeom>
              <a:avLst/>
              <a:gdLst>
                <a:gd name="T0" fmla="*/ 1394 w 2693"/>
                <a:gd name="T1" fmla="*/ 578 h 578"/>
                <a:gd name="T2" fmla="*/ 2693 w 2693"/>
                <a:gd name="T3" fmla="*/ 0 h 578"/>
                <a:gd name="T4" fmla="*/ 0 w 2693"/>
                <a:gd name="T5" fmla="*/ 578 h 578"/>
                <a:gd name="T6" fmla="*/ 1394 w 2693"/>
                <a:gd name="T7" fmla="*/ 578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3" h="578">
                  <a:moveTo>
                    <a:pt x="1394" y="578"/>
                  </a:moveTo>
                  <a:lnTo>
                    <a:pt x="2693" y="0"/>
                  </a:lnTo>
                  <a:lnTo>
                    <a:pt x="0" y="578"/>
                  </a:lnTo>
                  <a:lnTo>
                    <a:pt x="1394" y="578"/>
                  </a:lnTo>
                  <a:close/>
                </a:path>
              </a:pathLst>
            </a:custGeom>
            <a:solidFill>
              <a:schemeClr val="accent5"/>
            </a:solidFill>
            <a:ln w="3175" cap="sq">
              <a:solidFill>
                <a:schemeClr val="accent5"/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gray">
            <a:xfrm>
              <a:off x="6411913" y="3366770"/>
              <a:ext cx="5776913" cy="2571750"/>
            </a:xfrm>
            <a:custGeom>
              <a:avLst/>
              <a:gdLst>
                <a:gd name="T0" fmla="*/ 3639 w 3639"/>
                <a:gd name="T1" fmla="*/ 0 h 1620"/>
                <a:gd name="T2" fmla="*/ 0 w 3639"/>
                <a:gd name="T3" fmla="*/ 1620 h 1620"/>
                <a:gd name="T4" fmla="*/ 3639 w 3639"/>
                <a:gd name="T5" fmla="*/ 836 h 1620"/>
                <a:gd name="T6" fmla="*/ 3639 w 3639"/>
                <a:gd name="T7" fmla="*/ 0 h 1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39" h="1620">
                  <a:moveTo>
                    <a:pt x="3639" y="0"/>
                  </a:moveTo>
                  <a:lnTo>
                    <a:pt x="0" y="1620"/>
                  </a:lnTo>
                  <a:lnTo>
                    <a:pt x="3639" y="836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AAABB6"/>
            </a:solidFill>
            <a:ln w="3175" cap="sq">
              <a:solidFill>
                <a:srgbClr val="AAABB6"/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10856843" y="6372978"/>
            <a:ext cx="1102706" cy="34849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40080" y="365125"/>
            <a:ext cx="10515600" cy="930275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40080" y="1539240"/>
            <a:ext cx="10515600" cy="4637723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640080" y="6356350"/>
            <a:ext cx="583692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Avast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52400" y="6356350"/>
            <a:ext cx="411480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D3C054-5392-429F-B20C-2557C7D3CAA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0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8" r:id="rId2"/>
    <p:sldLayoutId id="2147483651" r:id="rId3"/>
    <p:sldLayoutId id="2147483650" r:id="rId4"/>
    <p:sldLayoutId id="2147483669" r:id="rId5"/>
    <p:sldLayoutId id="2147483658" r:id="rId6"/>
    <p:sldLayoutId id="2147483652" r:id="rId7"/>
    <p:sldLayoutId id="2147483682" r:id="rId8"/>
    <p:sldLayoutId id="2147483653" r:id="rId9"/>
    <p:sldLayoutId id="2147483686" r:id="rId10"/>
    <p:sldLayoutId id="2147483687" r:id="rId11"/>
    <p:sldLayoutId id="2147483654" r:id="rId12"/>
    <p:sldLayoutId id="2147483680" r:id="rId13"/>
    <p:sldLayoutId id="2147483655" r:id="rId14"/>
    <p:sldLayoutId id="2147483685" r:id="rId15"/>
    <p:sldLayoutId id="2147483657" r:id="rId16"/>
    <p:sldLayoutId id="2147483688" r:id="rId17"/>
    <p:sldLayoutId id="2147483672" r:id="rId18"/>
    <p:sldLayoutId id="2147483668" r:id="rId19"/>
    <p:sldLayoutId id="2147483670" r:id="rId20"/>
    <p:sldLayoutId id="2147483673" r:id="rId21"/>
    <p:sldLayoutId id="2147483671" r:id="rId22"/>
    <p:sldLayoutId id="2147483681" r:id="rId23"/>
    <p:sldLayoutId id="2147483662" r:id="rId24"/>
    <p:sldLayoutId id="2147483674" r:id="rId25"/>
    <p:sldLayoutId id="2147483675" r:id="rId26"/>
    <p:sldLayoutId id="2147483676" r:id="rId27"/>
    <p:sldLayoutId id="2147483684" r:id="rId28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517525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01675" indent="-146050" algn="l" defTabSz="914400" rtl="0" eaLnBrk="1" latinLnBrk="0" hangingPunct="1">
        <a:lnSpc>
          <a:spcPct val="100000"/>
        </a:lnSpc>
        <a:spcBef>
          <a:spcPts val="400"/>
        </a:spcBef>
        <a:buClr>
          <a:srgbClr val="767683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842963" indent="-122238" algn="l" defTabSz="914400" rtl="0" eaLnBrk="1" latinLnBrk="0" hangingPunct="1">
        <a:lnSpc>
          <a:spcPct val="100000"/>
        </a:lnSpc>
        <a:spcBef>
          <a:spcPts val="200"/>
        </a:spcBef>
        <a:buClr>
          <a:srgbClr val="767683"/>
        </a:buClr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982663" indent="-127000" algn="l" defTabSz="914400" rtl="0" eaLnBrk="1" latinLnBrk="0" hangingPunct="1">
        <a:lnSpc>
          <a:spcPct val="100000"/>
        </a:lnSpc>
        <a:spcBef>
          <a:spcPts val="200"/>
        </a:spcBef>
        <a:buClr>
          <a:srgbClr val="767683"/>
        </a:buClr>
        <a:buFont typeface="Arial" panose="020B0604020202020204" pitchFamily="34" charset="0"/>
        <a:buChar char="•"/>
        <a:tabLst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jp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eg"/><Relationship Id="rId5" Type="http://schemas.openxmlformats.org/officeDocument/2006/relationships/image" Target="../media/image26.jp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jp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0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JP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JP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JP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JP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JP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JP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JPG"/><Relationship Id="rId5" Type="http://schemas.openxmlformats.org/officeDocument/2006/relationships/image" Target="../media/image49.png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3.pn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jp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3" Type="http://schemas.openxmlformats.org/officeDocument/2006/relationships/image" Target="../media/image14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microsoft.com/office/2007/relationships/hdphoto" Target="../media/hdphoto1.wdp"/><Relationship Id="rId9" Type="http://schemas.openxmlformats.org/officeDocument/2006/relationships/image" Target="../media/image6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microsoft.com/office/2007/relationships/hdphoto" Target="../media/hdphoto1.wdp"/><Relationship Id="rId7" Type="http://schemas.openxmlformats.org/officeDocument/2006/relationships/image" Target="../media/image22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365125"/>
            <a:ext cx="11094720" cy="6264275"/>
          </a:xfrm>
          <a:noFill/>
        </p:spPr>
        <p:txBody>
          <a:bodyPr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Welcome Home!</a:t>
            </a:r>
            <a:br>
              <a:rPr lang="en-US" sz="6000" b="1" dirty="0">
                <a:solidFill>
                  <a:schemeClr val="bg1"/>
                </a:solidFill>
              </a:rPr>
            </a:br>
            <a:r>
              <a:rPr lang="en-US" sz="2800" b="1" dirty="0">
                <a:solidFill>
                  <a:srgbClr val="6CAD5A"/>
                </a:solidFill>
              </a:rPr>
              <a:t>Internet Open Telemetry</a:t>
            </a:r>
            <a:br>
              <a:rPr lang="en-US" sz="2800" b="1" dirty="0">
                <a:solidFill>
                  <a:schemeClr val="accent1"/>
                </a:solidFill>
              </a:rPr>
            </a:br>
            <a:br>
              <a:rPr lang="en-US" sz="7200" b="1" dirty="0">
                <a:solidFill>
                  <a:schemeClr val="bg1"/>
                </a:solidFill>
              </a:rPr>
            </a:br>
            <a:r>
              <a:rPr lang="en-US" sz="3200" b="1" dirty="0">
                <a:solidFill>
                  <a:srgbClr val="6CAD5A"/>
                </a:solidFill>
              </a:rPr>
              <a:t>Martin Hron</a:t>
            </a:r>
            <a:br>
              <a:rPr lang="en-US" sz="3200" b="1" dirty="0">
                <a:solidFill>
                  <a:schemeClr val="accent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security researcher</a:t>
            </a:r>
            <a:br>
              <a:rPr lang="en-US" sz="2400" b="1" dirty="0">
                <a:solidFill>
                  <a:schemeClr val="bg1"/>
                </a:solidFill>
              </a:rPr>
            </a:b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86C373-9ADB-4C32-950A-5E5EF2CFCF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28"/>
          <a:stretch/>
        </p:blipFill>
        <p:spPr>
          <a:xfrm>
            <a:off x="640080" y="3881045"/>
            <a:ext cx="2575489" cy="261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9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Personal story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t>10</a:t>
            </a:fld>
            <a:endParaRPr lang="en-US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3A730A92-0540-4C4E-ADD4-8F5DD4BD8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370" y="1322119"/>
            <a:ext cx="10543309" cy="463772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  <a:latin typeface="Proxima Nova Regular"/>
              </a:rPr>
              <a:t>I had mixture of devices and a was dreaming of nice rig for my “smart hub” and all the equipment. Dreaming about a house where everything just happens.</a:t>
            </a:r>
          </a:p>
          <a:p>
            <a:endParaRPr lang="en-US" sz="2800" dirty="0">
              <a:solidFill>
                <a:schemeClr val="bg1"/>
              </a:solidFill>
              <a:latin typeface="Proxima Nova Regular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82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3131D0-18FF-49BF-8410-29B785BFF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34440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F19BEAD-9C5F-4EF0-A437-7F1C5E287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64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t>12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C27B62-07CC-41EA-9E83-BEEF3155197A}"/>
              </a:ext>
            </a:extLst>
          </p:cNvPr>
          <p:cNvSpPr/>
          <p:nvPr/>
        </p:nvSpPr>
        <p:spPr>
          <a:xfrm>
            <a:off x="0" y="-152400"/>
            <a:ext cx="12344400" cy="70104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4E42FB-1088-4CAD-B93B-EA4376AE5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9276" y="-76200"/>
            <a:ext cx="5141299" cy="7010400"/>
          </a:xfrm>
          <a:prstGeom prst="rect">
            <a:avLst/>
          </a:prstGeom>
          <a:ln>
            <a:noFill/>
          </a:ln>
        </p:spPr>
      </p:pic>
      <p:pic>
        <p:nvPicPr>
          <p:cNvPr id="6" name="Picture 2" descr="Image result for home automation hub rack">
            <a:extLst>
              <a:ext uri="{FF2B5EF4-FFF2-40B4-BE49-F238E27FC236}">
                <a16:creationId xmlns:a16="http://schemas.microsoft.com/office/drawing/2014/main" id="{65E3629A-B751-4289-903F-10F86FAA58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5" t="-5550" r="50624" b="5550"/>
          <a:stretch/>
        </p:blipFill>
        <p:spPr bwMode="auto">
          <a:xfrm>
            <a:off x="-21816" y="-466726"/>
            <a:ext cx="6879815" cy="732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1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accent1"/>
                </a:solidFill>
              </a:rPr>
              <a:t>Babylon</a:t>
            </a:r>
            <a:r>
              <a:rPr lang="en-US" b="1" dirty="0">
                <a:solidFill>
                  <a:schemeClr val="accent1"/>
                </a:solidFill>
              </a:rPr>
              <a:t> of “standards”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t>13</a:t>
            </a:fld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DFF6E6F-CD15-485A-9804-0840CA601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2800" dirty="0" err="1">
                <a:solidFill>
                  <a:schemeClr val="bg1"/>
                </a:solidFill>
                <a:latin typeface="Proxima Nova Regular"/>
              </a:rPr>
              <a:t>Physical</a:t>
            </a:r>
            <a:r>
              <a:rPr lang="cs-CZ" sz="2800" dirty="0">
                <a:solidFill>
                  <a:schemeClr val="bg1"/>
                </a:solidFill>
                <a:latin typeface="Proxima Nova Regular"/>
              </a:rPr>
              <a:t> </a:t>
            </a:r>
            <a:r>
              <a:rPr lang="cs-CZ" sz="2800" dirty="0" err="1">
                <a:solidFill>
                  <a:schemeClr val="bg1"/>
                </a:solidFill>
                <a:latin typeface="Proxima Nova Regular"/>
              </a:rPr>
              <a:t>layer</a:t>
            </a:r>
            <a:r>
              <a:rPr lang="en-US" sz="2800" dirty="0">
                <a:solidFill>
                  <a:schemeClr val="bg1"/>
                </a:solidFill>
                <a:latin typeface="Proxima Nova Regular"/>
              </a:rPr>
              <a:t> / data link</a:t>
            </a:r>
          </a:p>
          <a:p>
            <a:pPr lvl="1"/>
            <a:r>
              <a:rPr lang="cs-CZ" sz="2800" dirty="0" err="1">
                <a:solidFill>
                  <a:schemeClr val="bg1"/>
                </a:solidFill>
                <a:latin typeface="Proxima Nova Regular"/>
              </a:rPr>
              <a:t>Bluetooth</a:t>
            </a:r>
            <a:endParaRPr lang="cs-CZ" sz="2800" dirty="0">
              <a:solidFill>
                <a:schemeClr val="bg1"/>
              </a:solidFill>
              <a:latin typeface="Proxima Nova Regular"/>
            </a:endParaRPr>
          </a:p>
          <a:p>
            <a:pPr lvl="1"/>
            <a:r>
              <a:rPr lang="cs-CZ" sz="2800" dirty="0">
                <a:solidFill>
                  <a:schemeClr val="bg1"/>
                </a:solidFill>
                <a:latin typeface="Proxima Nova Regular"/>
              </a:rPr>
              <a:t>RS232, RS</a:t>
            </a:r>
            <a:r>
              <a:rPr lang="en-US" sz="2800" dirty="0">
                <a:solidFill>
                  <a:schemeClr val="bg1"/>
                </a:solidFill>
                <a:latin typeface="Proxima Nova Regular"/>
              </a:rPr>
              <a:t>485, CAN, </a:t>
            </a:r>
            <a:r>
              <a:rPr lang="en-US" sz="2800" dirty="0" err="1">
                <a:solidFill>
                  <a:schemeClr val="bg1"/>
                </a:solidFill>
                <a:latin typeface="Proxima Nova Regular"/>
              </a:rPr>
              <a:t>eBUS</a:t>
            </a:r>
            <a:endParaRPr lang="cs-CZ" sz="2800" dirty="0">
              <a:solidFill>
                <a:schemeClr val="bg1"/>
              </a:solidFill>
              <a:latin typeface="Proxima Nova Regular"/>
            </a:endParaRPr>
          </a:p>
          <a:p>
            <a:pPr lvl="1"/>
            <a:r>
              <a:rPr lang="cs-CZ" sz="2800" dirty="0" err="1">
                <a:solidFill>
                  <a:schemeClr val="bg1"/>
                </a:solidFill>
                <a:latin typeface="Proxima Nova Regular"/>
              </a:rPr>
              <a:t>WiFi</a:t>
            </a:r>
            <a:r>
              <a:rPr lang="cs-CZ" sz="2800" dirty="0">
                <a:solidFill>
                  <a:schemeClr val="bg1"/>
                </a:solidFill>
                <a:latin typeface="Proxima Nova Regular"/>
              </a:rPr>
              <a:t>, Ethernet</a:t>
            </a:r>
          </a:p>
          <a:p>
            <a:pPr lvl="1"/>
            <a:r>
              <a:rPr lang="cs-CZ" sz="2800" dirty="0" err="1">
                <a:solidFill>
                  <a:schemeClr val="bg1"/>
                </a:solidFill>
                <a:latin typeface="Proxima Nova Regular"/>
              </a:rPr>
              <a:t>ZigBee</a:t>
            </a:r>
            <a:r>
              <a:rPr lang="cs-CZ" sz="2800" dirty="0">
                <a:solidFill>
                  <a:schemeClr val="bg1"/>
                </a:solidFill>
                <a:latin typeface="Proxima Nova Regular"/>
              </a:rPr>
              <a:t> </a:t>
            </a:r>
          </a:p>
          <a:p>
            <a:pPr lvl="1"/>
            <a:r>
              <a:rPr lang="cs-CZ" sz="2800" dirty="0">
                <a:solidFill>
                  <a:schemeClr val="bg1"/>
                </a:solidFill>
                <a:latin typeface="Proxima Nova Regular"/>
              </a:rPr>
              <a:t>433, 866 MHz</a:t>
            </a:r>
          </a:p>
          <a:p>
            <a:pPr lvl="1"/>
            <a:r>
              <a:rPr lang="cs-CZ" sz="2800" dirty="0">
                <a:solidFill>
                  <a:schemeClr val="bg1"/>
                </a:solidFill>
                <a:latin typeface="Proxima Nova Regular"/>
              </a:rPr>
              <a:t>and many </a:t>
            </a:r>
            <a:r>
              <a:rPr lang="cs-CZ" sz="2800" dirty="0" err="1">
                <a:solidFill>
                  <a:schemeClr val="bg1"/>
                </a:solidFill>
                <a:latin typeface="Proxima Nova Regular"/>
              </a:rPr>
              <a:t>others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40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accent1"/>
                </a:solidFill>
              </a:rPr>
              <a:t>Babylon</a:t>
            </a:r>
            <a:r>
              <a:rPr lang="en-US" b="1" dirty="0">
                <a:solidFill>
                  <a:schemeClr val="accent1"/>
                </a:solidFill>
              </a:rPr>
              <a:t> of “standards”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t>14</a:t>
            </a:fld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DFF6E6F-CD15-485A-9804-0840CA601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2800" dirty="0">
                <a:solidFill>
                  <a:schemeClr val="bg1"/>
                </a:solidFill>
                <a:latin typeface="Proxima Nova Regular"/>
              </a:rPr>
              <a:t>Transport / </a:t>
            </a:r>
            <a:r>
              <a:rPr lang="cs-CZ" sz="2800" dirty="0" err="1">
                <a:solidFill>
                  <a:schemeClr val="bg1"/>
                </a:solidFill>
                <a:latin typeface="Proxima Nova Regular"/>
              </a:rPr>
              <a:t>application</a:t>
            </a:r>
            <a:r>
              <a:rPr lang="cs-CZ" sz="2800" dirty="0">
                <a:solidFill>
                  <a:schemeClr val="bg1"/>
                </a:solidFill>
                <a:latin typeface="Proxima Nova Regular"/>
              </a:rPr>
              <a:t> </a:t>
            </a:r>
            <a:r>
              <a:rPr lang="cs-CZ" sz="2800" dirty="0" err="1">
                <a:solidFill>
                  <a:schemeClr val="bg1"/>
                </a:solidFill>
                <a:latin typeface="Proxima Nova Regular"/>
              </a:rPr>
              <a:t>layer</a:t>
            </a:r>
            <a:endParaRPr lang="cs-CZ" sz="2800" dirty="0">
              <a:solidFill>
                <a:schemeClr val="bg1"/>
              </a:solidFill>
              <a:latin typeface="Proxima Nova Regular"/>
            </a:endParaRPr>
          </a:p>
          <a:p>
            <a:pPr lvl="1"/>
            <a:r>
              <a:rPr lang="cs-CZ" sz="2800" dirty="0" err="1">
                <a:solidFill>
                  <a:schemeClr val="bg1"/>
                </a:solidFill>
                <a:latin typeface="Proxima Nova Regular"/>
              </a:rPr>
              <a:t>Textual</a:t>
            </a:r>
            <a:r>
              <a:rPr lang="cs-CZ" sz="2800" dirty="0">
                <a:solidFill>
                  <a:schemeClr val="bg1"/>
                </a:solidFill>
                <a:latin typeface="Proxima Nova Regular"/>
              </a:rPr>
              <a:t> data</a:t>
            </a:r>
          </a:p>
          <a:p>
            <a:pPr lvl="1"/>
            <a:r>
              <a:rPr lang="cs-CZ" sz="2800" dirty="0">
                <a:solidFill>
                  <a:schemeClr val="bg1"/>
                </a:solidFill>
                <a:latin typeface="Proxima Nova Regular"/>
              </a:rPr>
              <a:t>JSON</a:t>
            </a:r>
          </a:p>
          <a:p>
            <a:pPr lvl="1"/>
            <a:r>
              <a:rPr lang="cs-CZ" sz="2800" dirty="0">
                <a:solidFill>
                  <a:schemeClr val="bg1"/>
                </a:solidFill>
                <a:latin typeface="Proxima Nova Regular"/>
              </a:rPr>
              <a:t>HTTP</a:t>
            </a:r>
            <a:endParaRPr lang="en-US" sz="2800" dirty="0">
              <a:solidFill>
                <a:schemeClr val="bg1"/>
              </a:solidFill>
              <a:latin typeface="Proxima Nova Regular"/>
            </a:endParaRPr>
          </a:p>
          <a:p>
            <a:pPr lvl="1"/>
            <a:r>
              <a:rPr lang="en-US" sz="2800" dirty="0">
                <a:solidFill>
                  <a:schemeClr val="bg1"/>
                </a:solidFill>
                <a:latin typeface="Proxima Nova Regular"/>
              </a:rPr>
              <a:t>XML</a:t>
            </a:r>
            <a:endParaRPr lang="cs-CZ" sz="2800" dirty="0">
              <a:solidFill>
                <a:schemeClr val="bg1"/>
              </a:solidFill>
              <a:latin typeface="Proxima Nova Regular"/>
            </a:endParaRPr>
          </a:p>
          <a:p>
            <a:pPr lvl="1"/>
            <a:r>
              <a:rPr lang="cs-CZ" sz="2800" dirty="0">
                <a:solidFill>
                  <a:schemeClr val="bg1"/>
                </a:solidFill>
                <a:latin typeface="Proxima Nova Regular"/>
              </a:rPr>
              <a:t>Binary </a:t>
            </a:r>
            <a:r>
              <a:rPr lang="cs-CZ" sz="2800" dirty="0" err="1">
                <a:solidFill>
                  <a:schemeClr val="bg1"/>
                </a:solidFill>
                <a:latin typeface="Proxima Nova Regular"/>
              </a:rPr>
              <a:t>oriented</a:t>
            </a:r>
            <a:r>
              <a:rPr lang="cs-CZ" sz="2800" dirty="0">
                <a:solidFill>
                  <a:schemeClr val="bg1"/>
                </a:solidFill>
                <a:latin typeface="Proxima Nova Regular"/>
              </a:rPr>
              <a:t> </a:t>
            </a:r>
            <a:r>
              <a:rPr lang="cs-CZ" sz="2800" dirty="0" err="1">
                <a:solidFill>
                  <a:schemeClr val="bg1"/>
                </a:solidFill>
                <a:latin typeface="Proxima Nova Regular"/>
              </a:rPr>
              <a:t>protocols</a:t>
            </a:r>
            <a:endParaRPr lang="cs-CZ" sz="2800" dirty="0">
              <a:solidFill>
                <a:schemeClr val="bg1"/>
              </a:solidFill>
              <a:latin typeface="Proxima Nova Regular"/>
            </a:endParaRPr>
          </a:p>
          <a:p>
            <a:pPr lvl="1"/>
            <a:r>
              <a:rPr lang="cs-CZ" sz="2800" dirty="0" err="1">
                <a:solidFill>
                  <a:schemeClr val="bg1"/>
                </a:solidFill>
                <a:latin typeface="Proxima Nova Regular"/>
              </a:rPr>
              <a:t>Proprietary</a:t>
            </a:r>
            <a:r>
              <a:rPr lang="cs-CZ" sz="2800" dirty="0">
                <a:solidFill>
                  <a:schemeClr val="bg1"/>
                </a:solidFill>
                <a:latin typeface="Proxima Nova Regular"/>
              </a:rPr>
              <a:t> </a:t>
            </a:r>
            <a:r>
              <a:rPr lang="cs-CZ" sz="2800" dirty="0" err="1">
                <a:solidFill>
                  <a:schemeClr val="bg1"/>
                </a:solidFill>
                <a:latin typeface="Proxima Nova Regular"/>
              </a:rPr>
              <a:t>protocols</a:t>
            </a:r>
            <a:endParaRPr lang="cs-CZ" sz="2800" dirty="0">
              <a:solidFill>
                <a:schemeClr val="bg1"/>
              </a:solidFill>
              <a:latin typeface="Proxima Nova Regular"/>
            </a:endParaRPr>
          </a:p>
        </p:txBody>
      </p:sp>
      <p:pic>
        <p:nvPicPr>
          <p:cNvPr id="3074" name="Picture 2" descr="Image result for babylon meme">
            <a:extLst>
              <a:ext uri="{FF2B5EF4-FFF2-40B4-BE49-F238E27FC236}">
                <a16:creationId xmlns:a16="http://schemas.microsoft.com/office/drawing/2014/main" id="{BAFD94DB-3D2C-416F-9D5C-EF2EBB5D4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158875"/>
            <a:ext cx="53340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81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t>15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CFD083-5B03-4FC2-84D2-7DFABE25A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800" y="2362200"/>
            <a:ext cx="609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6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err="1">
                <a:solidFill>
                  <a:schemeClr val="accent1"/>
                </a:solidFill>
              </a:rPr>
              <a:t>Message</a:t>
            </a:r>
            <a:r>
              <a:rPr lang="cs-CZ" b="1" dirty="0">
                <a:solidFill>
                  <a:schemeClr val="accent1"/>
                </a:solidFill>
              </a:rPr>
              <a:t> </a:t>
            </a:r>
            <a:r>
              <a:rPr lang="cs-CZ" b="1" dirty="0" err="1">
                <a:solidFill>
                  <a:schemeClr val="accent1"/>
                </a:solidFill>
              </a:rPr>
              <a:t>Queue</a:t>
            </a:r>
            <a:r>
              <a:rPr lang="cs-CZ" b="1" dirty="0">
                <a:solidFill>
                  <a:schemeClr val="accent1"/>
                </a:solidFill>
              </a:rPr>
              <a:t> Telemetry </a:t>
            </a:r>
            <a:r>
              <a:rPr lang="cs-CZ" b="1" dirty="0" err="1">
                <a:solidFill>
                  <a:schemeClr val="accent1"/>
                </a:solidFill>
              </a:rPr>
              <a:t>Transpor</a:t>
            </a:r>
            <a:r>
              <a:rPr lang="en-US" b="1" dirty="0">
                <a:solidFill>
                  <a:schemeClr val="accent1"/>
                </a:solidFill>
              </a:rPr>
              <a:t>t - MQTT</a:t>
            </a:r>
            <a:br>
              <a:rPr lang="en-US" b="1" dirty="0">
                <a:solidFill>
                  <a:schemeClr val="accent1"/>
                </a:solidFill>
              </a:rPr>
            </a:b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D3C054-5392-429F-B20C-2557C7D3CAAF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1323D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31323D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sz="3200" dirty="0">
                <a:solidFill>
                  <a:schemeClr val="bg1"/>
                </a:solidFill>
              </a:rPr>
              <a:t>publisher - subscriber model</a:t>
            </a:r>
          </a:p>
          <a:p>
            <a:r>
              <a:rPr lang="en-US" sz="3200" dirty="0">
                <a:solidFill>
                  <a:schemeClr val="bg1"/>
                </a:solidFill>
              </a:rPr>
              <a:t>payload agnostic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topics can be organized in a tree like structure</a:t>
            </a:r>
          </a:p>
          <a:p>
            <a:r>
              <a:rPr lang="en-US" sz="3200" dirty="0">
                <a:solidFill>
                  <a:schemeClr val="bg1"/>
                </a:solidFill>
              </a:rPr>
              <a:t>when subscribing, wildcards can be used</a:t>
            </a:r>
          </a:p>
          <a:p>
            <a:r>
              <a:rPr lang="en-US" sz="3200" dirty="0">
                <a:solidFill>
                  <a:schemeClr val="bg1"/>
                </a:solidFill>
              </a:rPr>
              <a:t>usually operates through TCP on port 1883</a:t>
            </a:r>
          </a:p>
          <a:p>
            <a:r>
              <a:rPr lang="en-US" sz="3200" dirty="0">
                <a:solidFill>
                  <a:schemeClr val="bg1"/>
                </a:solidFill>
              </a:rPr>
              <a:t>supports the “last will” and  persistent topics</a:t>
            </a:r>
          </a:p>
          <a:p>
            <a:endParaRPr lang="en-US" b="1" dirty="0">
              <a:solidFill>
                <a:schemeClr val="bg1"/>
              </a:solidFill>
              <a:latin typeface="Proxima Nova Regular"/>
            </a:endParaRPr>
          </a:p>
          <a:p>
            <a:endParaRPr lang="en-US" b="1" dirty="0">
              <a:solidFill>
                <a:schemeClr val="bg1"/>
              </a:solidFill>
              <a:latin typeface="Proxima Nova Regular"/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1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MQTT topics</a:t>
            </a:r>
            <a:br>
              <a:rPr lang="en-US" b="1" dirty="0">
                <a:solidFill>
                  <a:schemeClr val="accent1"/>
                </a:solidFill>
              </a:rPr>
            </a:b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t>17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0080" y="1261872"/>
            <a:ext cx="10515600" cy="4637723"/>
          </a:xfrm>
        </p:spPr>
        <p:txBody>
          <a:bodyPr anchor="t"/>
          <a:lstStyle/>
          <a:p>
            <a:r>
              <a:rPr lang="en-US" sz="2800" dirty="0">
                <a:solidFill>
                  <a:schemeClr val="bg1"/>
                </a:solidFill>
              </a:rPr>
              <a:t>Examples of the topics: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	</a:t>
            </a:r>
            <a:r>
              <a:rPr lang="en-US" sz="2800" dirty="0">
                <a:solidFill>
                  <a:schemeClr val="accent1"/>
                </a:solidFill>
              </a:rPr>
              <a:t>/house/attic/light</a:t>
            </a:r>
            <a:br>
              <a:rPr lang="en-US" sz="2800" dirty="0">
                <a:solidFill>
                  <a:schemeClr val="accent1"/>
                </a:solidFill>
              </a:rPr>
            </a:br>
            <a:r>
              <a:rPr lang="en-US" sz="2800" dirty="0">
                <a:solidFill>
                  <a:schemeClr val="accent1"/>
                </a:solidFill>
              </a:rPr>
              <a:t>	/house/basement/door	</a:t>
            </a:r>
            <a:br>
              <a:rPr lang="en-US" sz="2800" dirty="0">
                <a:solidFill>
                  <a:schemeClr val="accent1"/>
                </a:solidFill>
              </a:rPr>
            </a:br>
            <a:r>
              <a:rPr lang="en-US" sz="2800" dirty="0">
                <a:solidFill>
                  <a:schemeClr val="accent1"/>
                </a:solidFill>
              </a:rPr>
              <a:t>	/house/basement/light</a:t>
            </a:r>
          </a:p>
          <a:p>
            <a:r>
              <a:rPr lang="en-US" sz="2800" dirty="0">
                <a:solidFill>
                  <a:schemeClr val="bg1"/>
                </a:solidFill>
              </a:rPr>
              <a:t>Tree like organized structure. When subscribing, you can use wildcards. </a:t>
            </a:r>
            <a:r>
              <a:rPr lang="en-US" sz="2800" dirty="0">
                <a:solidFill>
                  <a:schemeClr val="accent1"/>
                </a:solidFill>
              </a:rPr>
              <a:t>#</a:t>
            </a:r>
            <a:r>
              <a:rPr lang="en-US" sz="2800" dirty="0">
                <a:solidFill>
                  <a:schemeClr val="bg1"/>
                </a:solidFill>
              </a:rPr>
              <a:t>  for the all levels from here down the tree or </a:t>
            </a:r>
            <a:r>
              <a:rPr lang="en-US" sz="2800" dirty="0">
                <a:solidFill>
                  <a:schemeClr val="accent1"/>
                </a:solidFill>
              </a:rPr>
              <a:t>+</a:t>
            </a:r>
            <a:r>
              <a:rPr lang="en-US" sz="2800" dirty="0">
                <a:solidFill>
                  <a:schemeClr val="bg1"/>
                </a:solidFill>
              </a:rPr>
              <a:t> for any single level.</a:t>
            </a:r>
          </a:p>
          <a:p>
            <a:r>
              <a:rPr lang="en-US" sz="2800" dirty="0">
                <a:solidFill>
                  <a:schemeClr val="bg1"/>
                </a:solidFill>
              </a:rPr>
              <a:t>Subscription to  </a:t>
            </a:r>
            <a:r>
              <a:rPr lang="en-US" sz="2800" dirty="0">
                <a:solidFill>
                  <a:schemeClr val="accent1"/>
                </a:solidFill>
              </a:rPr>
              <a:t>/house/+/light  </a:t>
            </a:r>
            <a:r>
              <a:rPr lang="en-US" sz="2800" dirty="0">
                <a:solidFill>
                  <a:schemeClr val="bg1"/>
                </a:solidFill>
              </a:rPr>
              <a:t>delivers all light topics in any room</a:t>
            </a:r>
          </a:p>
          <a:p>
            <a:r>
              <a:rPr lang="en-US" sz="2800" dirty="0">
                <a:solidFill>
                  <a:schemeClr val="bg1"/>
                </a:solidFill>
              </a:rPr>
              <a:t>Subscription to only </a:t>
            </a:r>
            <a:r>
              <a:rPr lang="en-US" sz="2800" dirty="0">
                <a:solidFill>
                  <a:schemeClr val="accent1"/>
                </a:solidFill>
              </a:rPr>
              <a:t>#</a:t>
            </a:r>
            <a:r>
              <a:rPr lang="en-US" sz="2800" dirty="0">
                <a:solidFill>
                  <a:schemeClr val="bg1"/>
                </a:solidFill>
              </a:rPr>
              <a:t> delivers every topic published by anyone to this MQTT server</a:t>
            </a:r>
          </a:p>
          <a:p>
            <a:pPr marL="0" indent="0">
              <a:buNone/>
            </a:pPr>
            <a:endParaRPr lang="en-US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Proxima Nova Regular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Proxima Nova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277648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Typical implementation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D3C054-5392-429F-B20C-2557C7D3CAAF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1323D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31323D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sz="2400" dirty="0">
                <a:solidFill>
                  <a:schemeClr val="bg1"/>
                </a:solidFill>
              </a:rPr>
              <a:t>Mixture of devices</a:t>
            </a:r>
          </a:p>
          <a:p>
            <a:r>
              <a:rPr lang="en-US" sz="2400" dirty="0">
                <a:solidFill>
                  <a:schemeClr val="bg1"/>
                </a:solidFill>
              </a:rPr>
              <a:t>One namespace</a:t>
            </a:r>
          </a:p>
          <a:p>
            <a:r>
              <a:rPr lang="en-US" sz="2400" dirty="0">
                <a:solidFill>
                  <a:schemeClr val="bg1"/>
                </a:solidFill>
              </a:rPr>
              <a:t>MQTT broker</a:t>
            </a:r>
          </a:p>
          <a:p>
            <a:r>
              <a:rPr lang="en-US" sz="2400" dirty="0">
                <a:solidFill>
                  <a:schemeClr val="bg1"/>
                </a:solidFill>
              </a:rPr>
              <a:t>Business logic </a:t>
            </a:r>
          </a:p>
          <a:p>
            <a:r>
              <a:rPr lang="en-US" sz="2400" dirty="0">
                <a:solidFill>
                  <a:schemeClr val="bg1"/>
                </a:solidFill>
              </a:rPr>
              <a:t>Usually, this also provides some dashboard and a frontend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Domoticz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openHAB</a:t>
            </a:r>
            <a:r>
              <a:rPr lang="en-US" sz="2400" dirty="0">
                <a:solidFill>
                  <a:schemeClr val="bg1"/>
                </a:solidFill>
              </a:rPr>
              <a:t>, Home Assistant, MQTT dash, Node-Red and many others)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13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365125"/>
            <a:ext cx="10515600" cy="930275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MQTT Broker typical setup of “smart home”</a:t>
            </a:r>
            <a:br>
              <a:rPr lang="en-US" b="1" dirty="0">
                <a:solidFill>
                  <a:schemeClr val="accent1"/>
                </a:solidFill>
              </a:rPr>
            </a:b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t>19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78FAAD-8CED-4579-8B39-54831D5C2F8E}"/>
              </a:ext>
            </a:extLst>
          </p:cNvPr>
          <p:cNvSpPr/>
          <p:nvPr/>
        </p:nvSpPr>
        <p:spPr>
          <a:xfrm>
            <a:off x="6405649" y="3116580"/>
            <a:ext cx="1676400" cy="9906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MQTT Broker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3E16E5-0D7E-4B75-A2B8-042EB435B355}"/>
              </a:ext>
            </a:extLst>
          </p:cNvPr>
          <p:cNvSpPr/>
          <p:nvPr/>
        </p:nvSpPr>
        <p:spPr>
          <a:xfrm>
            <a:off x="1635286" y="2074322"/>
            <a:ext cx="1676400" cy="585058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sensor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(switch)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346B52-17AC-4566-82A7-49AE2167571A}"/>
              </a:ext>
            </a:extLst>
          </p:cNvPr>
          <p:cNvSpPr/>
          <p:nvPr/>
        </p:nvSpPr>
        <p:spPr>
          <a:xfrm>
            <a:off x="1635286" y="3109120"/>
            <a:ext cx="1641314" cy="990600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sensor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(door contact)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6369DF-D76B-48E0-A3C1-86EACFB85BE9}"/>
              </a:ext>
            </a:extLst>
          </p:cNvPr>
          <p:cNvSpPr/>
          <p:nvPr/>
        </p:nvSpPr>
        <p:spPr>
          <a:xfrm>
            <a:off x="1635286" y="4480560"/>
            <a:ext cx="1641314" cy="990600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sensor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(thermometer)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00364C-32BC-4ABC-BEAC-E20C77BD9BD4}"/>
              </a:ext>
            </a:extLst>
          </p:cNvPr>
          <p:cNvSpPr/>
          <p:nvPr/>
        </p:nvSpPr>
        <p:spPr>
          <a:xfrm>
            <a:off x="4113316" y="1298482"/>
            <a:ext cx="1524000" cy="1360898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“smart breaker“ box with MQTT support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E61497-C523-4A61-9A83-82FC0C7AA7E4}"/>
              </a:ext>
            </a:extLst>
          </p:cNvPr>
          <p:cNvSpPr/>
          <p:nvPr/>
        </p:nvSpPr>
        <p:spPr>
          <a:xfrm>
            <a:off x="9460083" y="1295400"/>
            <a:ext cx="2091836" cy="990600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actor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(smart bulb)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57D359-6770-4C91-8C92-7D44F0D99D1D}"/>
              </a:ext>
            </a:extLst>
          </p:cNvPr>
          <p:cNvSpPr/>
          <p:nvPr/>
        </p:nvSpPr>
        <p:spPr>
          <a:xfrm>
            <a:off x="9472154" y="3116580"/>
            <a:ext cx="2079765" cy="990600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actor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(garage doors)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06149C-1B7F-4E32-B6D6-6CBABDA4E00A}"/>
              </a:ext>
            </a:extLst>
          </p:cNvPr>
          <p:cNvSpPr/>
          <p:nvPr/>
        </p:nvSpPr>
        <p:spPr>
          <a:xfrm>
            <a:off x="9472155" y="4480560"/>
            <a:ext cx="2079764" cy="990600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actor/sensor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(heating unit)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0F4BB8-6FCE-4DE3-A9DB-7C1265A1D81F}"/>
              </a:ext>
            </a:extLst>
          </p:cNvPr>
          <p:cNvSpPr/>
          <p:nvPr/>
        </p:nvSpPr>
        <p:spPr>
          <a:xfrm>
            <a:off x="4140529" y="4474622"/>
            <a:ext cx="1524000" cy="995654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bridge</a:t>
            </a:r>
            <a:endParaRPr lang="cs-CZ" dirty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F89EF33-05C3-41DC-BEDF-3A6A087BB1C5}"/>
              </a:ext>
            </a:extLst>
          </p:cNvPr>
          <p:cNvCxnSpPr>
            <a:cxnSpLocks/>
            <a:stCxn id="8" idx="3"/>
            <a:endCxn id="16" idx="1"/>
          </p:cNvCxnSpPr>
          <p:nvPr/>
        </p:nvCxnSpPr>
        <p:spPr>
          <a:xfrm flipV="1">
            <a:off x="3276600" y="4972449"/>
            <a:ext cx="863929" cy="341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DDB3C7-DC23-4044-97BF-129E0277FFB3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3278084" y="3612764"/>
            <a:ext cx="835232" cy="208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EF6602-C375-4014-913C-83EFE94B8C19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3311686" y="1978931"/>
            <a:ext cx="801630" cy="387920"/>
          </a:xfrm>
          <a:prstGeom prst="straightConnector1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B1BDD37-9739-4FD9-BE01-B7AA2DA2E242}"/>
              </a:ext>
            </a:extLst>
          </p:cNvPr>
          <p:cNvSpPr/>
          <p:nvPr/>
        </p:nvSpPr>
        <p:spPr>
          <a:xfrm>
            <a:off x="1625435" y="1311562"/>
            <a:ext cx="1676400" cy="585058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sensor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(switch)</a:t>
            </a:r>
            <a:endParaRPr lang="cs-CZ" dirty="0">
              <a:solidFill>
                <a:schemeClr val="bg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CB265E3-9677-4EBE-A380-65F1874E3F09}"/>
              </a:ext>
            </a:extLst>
          </p:cNvPr>
          <p:cNvCxnSpPr>
            <a:cxnSpLocks/>
            <a:stCxn id="23" idx="3"/>
            <a:endCxn id="10" idx="1"/>
          </p:cNvCxnSpPr>
          <p:nvPr/>
        </p:nvCxnSpPr>
        <p:spPr>
          <a:xfrm>
            <a:off x="3301835" y="1604091"/>
            <a:ext cx="811481" cy="374840"/>
          </a:xfrm>
          <a:prstGeom prst="straightConnector1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5D21EFA-524A-4107-A6EF-85505B3A9F5A}"/>
              </a:ext>
            </a:extLst>
          </p:cNvPr>
          <p:cNvCxnSpPr>
            <a:cxnSpLocks/>
            <a:stCxn id="10" idx="3"/>
            <a:endCxn id="3" idx="1"/>
          </p:cNvCxnSpPr>
          <p:nvPr/>
        </p:nvCxnSpPr>
        <p:spPr>
          <a:xfrm>
            <a:off x="5637316" y="1978931"/>
            <a:ext cx="768333" cy="1632949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4BF3DAB-1CB7-4F2E-A3BD-342A129A6FBF}"/>
              </a:ext>
            </a:extLst>
          </p:cNvPr>
          <p:cNvCxnSpPr>
            <a:cxnSpLocks/>
            <a:stCxn id="16" idx="3"/>
            <a:endCxn id="3" idx="1"/>
          </p:cNvCxnSpPr>
          <p:nvPr/>
        </p:nvCxnSpPr>
        <p:spPr>
          <a:xfrm flipV="1">
            <a:off x="5664529" y="3611880"/>
            <a:ext cx="741120" cy="1360569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5B6FD86-7E35-4CF9-9185-4AD86EC0137E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 flipV="1">
            <a:off x="8082049" y="1790700"/>
            <a:ext cx="1378034" cy="1821180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F73A3D6-3025-4BDA-BD3F-E3070CDFBB08}"/>
              </a:ext>
            </a:extLst>
          </p:cNvPr>
          <p:cNvCxnSpPr>
            <a:cxnSpLocks/>
            <a:stCxn id="3" idx="3"/>
            <a:endCxn id="14" idx="1"/>
          </p:cNvCxnSpPr>
          <p:nvPr/>
        </p:nvCxnSpPr>
        <p:spPr>
          <a:xfrm>
            <a:off x="8082049" y="3611880"/>
            <a:ext cx="1390105" cy="0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6CB283A-CC31-4749-AA41-BA9955CFD39E}"/>
              </a:ext>
            </a:extLst>
          </p:cNvPr>
          <p:cNvCxnSpPr>
            <a:cxnSpLocks/>
            <a:stCxn id="55" idx="3"/>
            <a:endCxn id="15" idx="1"/>
          </p:cNvCxnSpPr>
          <p:nvPr/>
        </p:nvCxnSpPr>
        <p:spPr>
          <a:xfrm>
            <a:off x="8082047" y="4967943"/>
            <a:ext cx="1390108" cy="7917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83362C06-90CE-4F24-8851-61448FED4618}"/>
              </a:ext>
            </a:extLst>
          </p:cNvPr>
          <p:cNvSpPr/>
          <p:nvPr/>
        </p:nvSpPr>
        <p:spPr>
          <a:xfrm>
            <a:off x="6275318" y="1311562"/>
            <a:ext cx="1806731" cy="713780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actor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(dumb bulb)</a:t>
            </a:r>
            <a:endParaRPr lang="cs-CZ" dirty="0">
              <a:solidFill>
                <a:schemeClr val="bg1"/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5595B8C-5AAF-42F6-87ED-E311DACD9D12}"/>
              </a:ext>
            </a:extLst>
          </p:cNvPr>
          <p:cNvCxnSpPr>
            <a:cxnSpLocks/>
            <a:stCxn id="10" idx="3"/>
            <a:endCxn id="43" idx="1"/>
          </p:cNvCxnSpPr>
          <p:nvPr/>
        </p:nvCxnSpPr>
        <p:spPr>
          <a:xfrm flipV="1">
            <a:off x="5637316" y="1668452"/>
            <a:ext cx="638002" cy="310479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38B041E-D33A-4E66-B418-B0708E7822C6}"/>
              </a:ext>
            </a:extLst>
          </p:cNvPr>
          <p:cNvSpPr/>
          <p:nvPr/>
        </p:nvSpPr>
        <p:spPr>
          <a:xfrm>
            <a:off x="6405648" y="4472643"/>
            <a:ext cx="1676399" cy="990600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bridge</a:t>
            </a:r>
            <a:endParaRPr lang="cs-CZ" dirty="0">
              <a:solidFill>
                <a:schemeClr val="bg1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FFBCD1-129A-4C2A-821E-55F4C47115EB}"/>
              </a:ext>
            </a:extLst>
          </p:cNvPr>
          <p:cNvCxnSpPr>
            <a:cxnSpLocks/>
            <a:stCxn id="3" idx="2"/>
            <a:endCxn id="55" idx="0"/>
          </p:cNvCxnSpPr>
          <p:nvPr/>
        </p:nvCxnSpPr>
        <p:spPr>
          <a:xfrm flipH="1">
            <a:off x="7243848" y="4107180"/>
            <a:ext cx="1" cy="365463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55424C91-C1A6-4F8B-8DDD-587D779DE64D}"/>
              </a:ext>
            </a:extLst>
          </p:cNvPr>
          <p:cNvSpPr/>
          <p:nvPr/>
        </p:nvSpPr>
        <p:spPr>
          <a:xfrm>
            <a:off x="4113316" y="3117464"/>
            <a:ext cx="1524000" cy="990600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bridge</a:t>
            </a:r>
            <a:endParaRPr lang="cs-CZ" dirty="0">
              <a:solidFill>
                <a:schemeClr val="bg1"/>
              </a:solidFill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5C4519D-A6E4-4F00-9DDD-574D980018D3}"/>
              </a:ext>
            </a:extLst>
          </p:cNvPr>
          <p:cNvCxnSpPr>
            <a:cxnSpLocks/>
            <a:stCxn id="62" idx="3"/>
            <a:endCxn id="3" idx="1"/>
          </p:cNvCxnSpPr>
          <p:nvPr/>
        </p:nvCxnSpPr>
        <p:spPr>
          <a:xfrm flipV="1">
            <a:off x="5637316" y="3611880"/>
            <a:ext cx="768333" cy="884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B857D9FA-E719-48F7-BBD0-CBE018F43581}"/>
              </a:ext>
            </a:extLst>
          </p:cNvPr>
          <p:cNvSpPr/>
          <p:nvPr/>
        </p:nvSpPr>
        <p:spPr>
          <a:xfrm>
            <a:off x="2577936" y="6005470"/>
            <a:ext cx="1447800" cy="3651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simple wire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21A1473-5267-499E-A51B-00A481473CD7}"/>
              </a:ext>
            </a:extLst>
          </p:cNvPr>
          <p:cNvSpPr/>
          <p:nvPr/>
        </p:nvSpPr>
        <p:spPr>
          <a:xfrm>
            <a:off x="4452456" y="6007620"/>
            <a:ext cx="1447800" cy="36512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ZigBee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5AD55AC-92A6-411A-9CE2-1D50E91C12BB}"/>
              </a:ext>
            </a:extLst>
          </p:cNvPr>
          <p:cNvSpPr/>
          <p:nvPr/>
        </p:nvSpPr>
        <p:spPr>
          <a:xfrm>
            <a:off x="6275318" y="5994401"/>
            <a:ext cx="1447800" cy="3651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ETH / </a:t>
            </a:r>
            <a:r>
              <a:rPr lang="en-US" dirty="0" err="1">
                <a:solidFill>
                  <a:schemeClr val="tx1"/>
                </a:solidFill>
              </a:rPr>
              <a:t>WiFi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D3E2A8E-78DB-4DA1-A747-D50E9EF4A639}"/>
              </a:ext>
            </a:extLst>
          </p:cNvPr>
          <p:cNvSpPr/>
          <p:nvPr/>
        </p:nvSpPr>
        <p:spPr>
          <a:xfrm>
            <a:off x="8086159" y="5994756"/>
            <a:ext cx="1447800" cy="3651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eBUS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F78A699-0273-4BC2-8F79-FAC27B30E2C8}"/>
              </a:ext>
            </a:extLst>
          </p:cNvPr>
          <p:cNvSpPr/>
          <p:nvPr/>
        </p:nvSpPr>
        <p:spPr>
          <a:xfrm>
            <a:off x="6425418" y="2377589"/>
            <a:ext cx="1676400" cy="365611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bussines</a:t>
            </a:r>
            <a:r>
              <a:rPr lang="en-US" dirty="0">
                <a:solidFill>
                  <a:schemeClr val="bg1"/>
                </a:solidFill>
              </a:rPr>
              <a:t> logic</a:t>
            </a:r>
            <a:endParaRPr lang="cs-CZ" dirty="0">
              <a:solidFill>
                <a:schemeClr val="bg1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48DC0F1-BA37-4B1A-B0B2-AEA434DB75E2}"/>
              </a:ext>
            </a:extLst>
          </p:cNvPr>
          <p:cNvCxnSpPr>
            <a:cxnSpLocks/>
          </p:cNvCxnSpPr>
          <p:nvPr/>
        </p:nvCxnSpPr>
        <p:spPr>
          <a:xfrm flipH="1">
            <a:off x="7267418" y="2751117"/>
            <a:ext cx="1" cy="365463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52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6CAD5A"/>
                </a:solidFill>
              </a:rPr>
              <a:t>Welcome to the age of speed and security!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t>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01992" y="1128712"/>
            <a:ext cx="10515600" cy="2528888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“A computer lets you make more mistakes faster than any invention in human history - with the possible exceptions of handguns and tequila.” </a:t>
            </a:r>
          </a:p>
          <a:p>
            <a:pPr marL="0" indent="0" algn="r">
              <a:buNone/>
            </a:pPr>
            <a:r>
              <a:rPr lang="en-US" sz="3600" i="1" dirty="0">
                <a:solidFill>
                  <a:schemeClr val="bg1"/>
                </a:solidFill>
              </a:rPr>
              <a:t>Mitch Ratliff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04263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t>20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0080" y="1539240"/>
            <a:ext cx="11383070" cy="4637723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5400" b="1" dirty="0">
                <a:solidFill>
                  <a:schemeClr val="bg1"/>
                </a:solidFill>
                <a:latin typeface="Proxima Nova Regular"/>
              </a:rPr>
              <a:t>And what about security?</a:t>
            </a:r>
            <a:br>
              <a:rPr lang="en-US" sz="5400" b="1" dirty="0">
                <a:solidFill>
                  <a:schemeClr val="bg1"/>
                </a:solidFill>
                <a:latin typeface="Proxima Nova Regular"/>
              </a:rPr>
            </a:br>
            <a:endParaRPr lang="en-US" sz="5400" b="1" dirty="0">
              <a:solidFill>
                <a:schemeClr val="bg1"/>
              </a:solidFill>
              <a:latin typeface="Proxima Nova Regular"/>
            </a:endParaRPr>
          </a:p>
          <a:p>
            <a:pPr marL="0" indent="0" algn="ctr">
              <a:buNone/>
            </a:pPr>
            <a:r>
              <a:rPr lang="en-US" sz="5400" b="1" dirty="0">
                <a:solidFill>
                  <a:schemeClr val="bg1"/>
                </a:solidFill>
                <a:latin typeface="Proxima Nova Regular"/>
              </a:rPr>
              <a:t>Yes! There is a security! </a:t>
            </a:r>
            <a:br>
              <a:rPr lang="en-US" sz="5400" b="1" dirty="0">
                <a:solidFill>
                  <a:schemeClr val="bg1"/>
                </a:solidFill>
                <a:latin typeface="Proxima Nova Regular"/>
              </a:rPr>
            </a:b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31ADF3-C904-4082-9010-8184CD48990C}"/>
              </a:ext>
            </a:extLst>
          </p:cNvPr>
          <p:cNvGrpSpPr/>
          <p:nvPr/>
        </p:nvGrpSpPr>
        <p:grpSpPr>
          <a:xfrm>
            <a:off x="16565" y="-25842"/>
            <a:ext cx="12192000" cy="6858000"/>
            <a:chOff x="0" y="0"/>
            <a:chExt cx="12192000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7F0711C-9B03-4AB3-9CCA-083561068CD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E964F6-F5B8-4B02-A655-8345C86AA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54850" y="76200"/>
              <a:ext cx="7282300" cy="6781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148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Welcome home!</a:t>
            </a:r>
            <a:br>
              <a:rPr lang="en-US" b="1" dirty="0">
                <a:solidFill>
                  <a:schemeClr val="accent1"/>
                </a:solidFill>
              </a:rPr>
            </a:b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t>21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Proxima Nova Regular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Proxima Nova Regular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02308B1-EB95-415A-A170-E205D9287A50}"/>
              </a:ext>
            </a:extLst>
          </p:cNvPr>
          <p:cNvSpPr txBox="1">
            <a:spLocks/>
          </p:cNvSpPr>
          <p:nvPr/>
        </p:nvSpPr>
        <p:spPr bwMode="gray">
          <a:xfrm>
            <a:off x="792480" y="1295400"/>
            <a:ext cx="10515600" cy="5033963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17525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01675" indent="-1460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rgbClr val="76768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42963" indent="-122238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rgbClr val="76768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82663" indent="-127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rgbClr val="767683"/>
              </a:buClr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3" name="videoplayback">
            <a:hlinkClick r:id="" action="ppaction://media"/>
            <a:extLst>
              <a:ext uri="{FF2B5EF4-FFF2-40B4-BE49-F238E27FC236}">
                <a16:creationId xmlns:a16="http://schemas.microsoft.com/office/drawing/2014/main" id="{3DAA394F-D968-4848-AC02-8D9FDAC8563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3136.6666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22192" y="1046244"/>
            <a:ext cx="10056176" cy="553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7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16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729" y="340152"/>
            <a:ext cx="10515600" cy="930275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Welcome home!</a:t>
            </a:r>
            <a:br>
              <a:rPr lang="en-US" b="1" dirty="0">
                <a:solidFill>
                  <a:schemeClr val="accent1"/>
                </a:solidFill>
              </a:rPr>
            </a:b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t>22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Proxima Nova Regular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Proxima Nova Regular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7FA599-14A6-4252-A61F-3362AFC33D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76" y="1300821"/>
            <a:ext cx="10796323" cy="5114559"/>
          </a:xfrm>
          <a:prstGeom prst="rect">
            <a:avLst/>
          </a:prstGeo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6A866DBA-4B5C-49D8-94BB-F743435D975C}"/>
              </a:ext>
            </a:extLst>
          </p:cNvPr>
          <p:cNvSpPr/>
          <p:nvPr/>
        </p:nvSpPr>
        <p:spPr>
          <a:xfrm>
            <a:off x="5146407" y="2743200"/>
            <a:ext cx="978408" cy="484632"/>
          </a:xfrm>
          <a:prstGeom prst="lef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73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Welcome home!</a:t>
            </a:r>
            <a:br>
              <a:rPr lang="en-US" b="1" dirty="0">
                <a:solidFill>
                  <a:schemeClr val="accent1"/>
                </a:solidFill>
              </a:rPr>
            </a:b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t>23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3282" y="1259541"/>
            <a:ext cx="10515600" cy="4637723"/>
          </a:xfrm>
        </p:spPr>
        <p:txBody>
          <a:bodyPr anchor="t"/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Proxima Nova Regular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Proxima Nova Regular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02308B1-EB95-415A-A170-E205D9287A50}"/>
              </a:ext>
            </a:extLst>
          </p:cNvPr>
          <p:cNvSpPr txBox="1">
            <a:spLocks/>
          </p:cNvSpPr>
          <p:nvPr/>
        </p:nvSpPr>
        <p:spPr bwMode="gray">
          <a:xfrm>
            <a:off x="646484" y="1307951"/>
            <a:ext cx="10515600" cy="4637723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17525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01675" indent="-1460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rgbClr val="76768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42963" indent="-122238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rgbClr val="76768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82663" indent="-127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rgbClr val="767683"/>
              </a:buClr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  <a:ea typeface="Yu Gothic UI Semilight" panose="020B0400000000000000" pitchFamily="34" charset="-128"/>
              </a:rPr>
              <a:t>Many dashboards have no password set</a:t>
            </a:r>
          </a:p>
          <a:p>
            <a:r>
              <a:rPr lang="en-US" sz="3200" dirty="0">
                <a:solidFill>
                  <a:schemeClr val="bg1"/>
                </a:solidFill>
                <a:ea typeface="Yu Gothic UI Semilight" panose="020B0400000000000000" pitchFamily="34" charset="-128"/>
              </a:rPr>
              <a:t>There are ~</a:t>
            </a:r>
            <a:r>
              <a:rPr lang="en-US" sz="3200" dirty="0">
                <a:solidFill>
                  <a:schemeClr val="accent1"/>
                </a:solidFill>
                <a:ea typeface="Yu Gothic UI Semilight" panose="020B0400000000000000" pitchFamily="34" charset="-128"/>
              </a:rPr>
              <a:t>49K</a:t>
            </a:r>
            <a:r>
              <a:rPr lang="en-US" sz="3200" dirty="0">
                <a:solidFill>
                  <a:schemeClr val="bg1"/>
                </a:solidFill>
                <a:ea typeface="Yu Gothic UI Semilight" panose="020B0400000000000000" pitchFamily="34" charset="-128"/>
              </a:rPr>
              <a:t> MQTT servers available to connect</a:t>
            </a:r>
          </a:p>
          <a:p>
            <a:r>
              <a:rPr lang="en-US" sz="3200" dirty="0">
                <a:solidFill>
                  <a:schemeClr val="bg1"/>
                </a:solidFill>
                <a:ea typeface="Yu Gothic UI Semilight" panose="020B0400000000000000" pitchFamily="34" charset="-128"/>
              </a:rPr>
              <a:t>There are ~</a:t>
            </a:r>
            <a:r>
              <a:rPr lang="en-US" sz="3200" dirty="0">
                <a:solidFill>
                  <a:schemeClr val="accent1"/>
                </a:solidFill>
                <a:ea typeface="Yu Gothic UI Semilight" panose="020B0400000000000000" pitchFamily="34" charset="-128"/>
              </a:rPr>
              <a:t>32K</a:t>
            </a:r>
            <a:r>
              <a:rPr lang="en-US" sz="3200" dirty="0">
                <a:solidFill>
                  <a:schemeClr val="bg1"/>
                </a:solidFill>
                <a:ea typeface="Yu Gothic UI Semilight" panose="020B0400000000000000" pitchFamily="34" charset="-128"/>
              </a:rPr>
              <a:t> MQTT servers opened </a:t>
            </a:r>
            <a:r>
              <a:rPr lang="en-US" sz="3200" dirty="0">
                <a:solidFill>
                  <a:schemeClr val="accent1"/>
                </a:solidFill>
                <a:ea typeface="Yu Gothic UI Semilight" panose="020B0400000000000000" pitchFamily="34" charset="-128"/>
              </a:rPr>
              <a:t>without any password set</a:t>
            </a:r>
          </a:p>
          <a:p>
            <a:r>
              <a:rPr lang="en-US" sz="3200" dirty="0">
                <a:solidFill>
                  <a:schemeClr val="bg1"/>
                </a:solidFill>
                <a:ea typeface="Yu Gothic UI Semilight" panose="020B0400000000000000" pitchFamily="34" charset="-128"/>
              </a:rPr>
              <a:t>Remember? You can subscribe to </a:t>
            </a:r>
            <a:r>
              <a:rPr lang="en-US" sz="3200" dirty="0">
                <a:solidFill>
                  <a:schemeClr val="accent1"/>
                </a:solidFill>
                <a:ea typeface="Yu Gothic UI Semilight" panose="020B0400000000000000" pitchFamily="34" charset="-128"/>
              </a:rPr>
              <a:t>#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72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t>24</a:t>
            </a:fld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058801B-331B-479C-B1C7-71546D737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951" y="685800"/>
            <a:ext cx="10942320" cy="5670550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b="1" dirty="0">
                <a:solidFill>
                  <a:schemeClr val="accent1"/>
                </a:solidFill>
                <a:latin typeface="+mj-lt"/>
              </a:rPr>
              <a:t>Rules of the house</a:t>
            </a:r>
          </a:p>
          <a:p>
            <a:pPr marL="0" indent="0" algn="ctr"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3200" dirty="0">
                <a:solidFill>
                  <a:schemeClr val="bg1"/>
                </a:solidFill>
              </a:rPr>
              <a:t>no real exploits</a:t>
            </a:r>
          </a:p>
          <a:p>
            <a:pPr marL="0" indent="0" algn="ctr">
              <a:buNone/>
            </a:pPr>
            <a:r>
              <a:rPr lang="en-US" sz="3200" dirty="0">
                <a:solidFill>
                  <a:schemeClr val="bg1"/>
                </a:solidFill>
              </a:rPr>
              <a:t>use what is available</a:t>
            </a:r>
          </a:p>
          <a:p>
            <a:pPr marL="0" indent="0" algn="ctr">
              <a:buNone/>
            </a:pPr>
            <a:r>
              <a:rPr lang="en-US" sz="3200" dirty="0">
                <a:solidFill>
                  <a:schemeClr val="bg1"/>
                </a:solidFill>
              </a:rPr>
              <a:t>cause no harm</a:t>
            </a:r>
          </a:p>
          <a:p>
            <a:pPr marL="0" indent="0" algn="ctr">
              <a:buNone/>
            </a:pPr>
            <a:r>
              <a:rPr lang="en-US" sz="3200" dirty="0">
                <a:solidFill>
                  <a:schemeClr val="bg1"/>
                </a:solidFill>
              </a:rPr>
              <a:t>even if you are tempted to do so ;)</a:t>
            </a:r>
          </a:p>
          <a:p>
            <a:pPr marL="0" indent="0" algn="ctr">
              <a:buNone/>
            </a:pP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82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t>25</a:t>
            </a:fld>
            <a:endParaRPr lang="en-US"/>
          </a:p>
        </p:txBody>
      </p:sp>
      <p:pic>
        <p:nvPicPr>
          <p:cNvPr id="1028" name="Picture 4" descr="Image result for shodan logo">
            <a:extLst>
              <a:ext uri="{FF2B5EF4-FFF2-40B4-BE49-F238E27FC236}">
                <a16:creationId xmlns:a16="http://schemas.microsoft.com/office/drawing/2014/main" id="{5C4CB1E6-18CB-4593-9F0F-B5F60BBB3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575" y="1676400"/>
            <a:ext cx="603885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11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t>26</a:t>
            </a:fld>
            <a:endParaRPr lang="en-US"/>
          </a:p>
        </p:txBody>
      </p:sp>
      <p:sp>
        <p:nvSpPr>
          <p:cNvPr id="2" name="AutoShape 2" descr="Cover art">
            <a:extLst>
              <a:ext uri="{FF2B5EF4-FFF2-40B4-BE49-F238E27FC236}">
                <a16:creationId xmlns:a16="http://schemas.microsoft.com/office/drawing/2014/main" id="{6B1861F9-99FF-4FD8-BA2D-55ABA619AB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7246A7-6D71-443B-9E17-F35F551B0CFD}"/>
              </a:ext>
            </a:extLst>
          </p:cNvPr>
          <p:cNvSpPr/>
          <p:nvPr/>
        </p:nvSpPr>
        <p:spPr>
          <a:xfrm>
            <a:off x="4837399" y="3167390"/>
            <a:ext cx="22124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cap="all" dirty="0">
                <a:solidFill>
                  <a:schemeClr val="bg1"/>
                </a:solidFill>
              </a:rPr>
              <a:t>DEMO TIME</a:t>
            </a:r>
            <a:endParaRPr lang="cs-CZ" sz="2800" dirty="0"/>
          </a:p>
        </p:txBody>
      </p:sp>
    </p:spTree>
    <p:extLst>
      <p:ext uri="{BB962C8B-B14F-4D97-AF65-F5344CB8AC3E}">
        <p14:creationId xmlns:p14="http://schemas.microsoft.com/office/powerpoint/2010/main" val="415945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t>27</a:t>
            </a:fld>
            <a:endParaRPr lang="en-US"/>
          </a:p>
        </p:txBody>
      </p:sp>
      <p:sp>
        <p:nvSpPr>
          <p:cNvPr id="2" name="AutoShape 2" descr="Cover art">
            <a:extLst>
              <a:ext uri="{FF2B5EF4-FFF2-40B4-BE49-F238E27FC236}">
                <a16:creationId xmlns:a16="http://schemas.microsoft.com/office/drawing/2014/main" id="{6B1861F9-99FF-4FD8-BA2D-55ABA619AB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sp>
        <p:nvSpPr>
          <p:cNvPr id="3" name="AutoShape 2" descr="Výsledek obrázku pro OPENHAB LOGO TRANSPARENT">
            <a:extLst>
              <a:ext uri="{FF2B5EF4-FFF2-40B4-BE49-F238E27FC236}">
                <a16:creationId xmlns:a16="http://schemas.microsoft.com/office/drawing/2014/main" id="{452A7CD3-E685-4F11-9286-423C70DF95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CADF0C-A2BC-4FDF-93BD-7D203B445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791" y="835990"/>
            <a:ext cx="1809750" cy="18097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F606F0E-858F-4E5C-A2F5-D9DE6082E31E}"/>
              </a:ext>
            </a:extLst>
          </p:cNvPr>
          <p:cNvSpPr/>
          <p:nvPr/>
        </p:nvSpPr>
        <p:spPr>
          <a:xfrm>
            <a:off x="-776104" y="2638223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400" b="1" dirty="0" err="1">
                <a:solidFill>
                  <a:schemeClr val="bg1"/>
                </a:solidFill>
              </a:rPr>
              <a:t>Domoticz</a:t>
            </a:r>
            <a:endParaRPr lang="en-US" sz="4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924149-43C9-41F3-BA3F-A480ABA00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9746" y="3166200"/>
            <a:ext cx="4319588" cy="29411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E1BDDD-6540-4622-951F-98092E001A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2400" y="228600"/>
            <a:ext cx="2837688" cy="283407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A36D117-1B05-42D4-95D5-C20F662B9066}"/>
              </a:ext>
            </a:extLst>
          </p:cNvPr>
          <p:cNvSpPr/>
          <p:nvPr/>
        </p:nvSpPr>
        <p:spPr>
          <a:xfrm>
            <a:off x="6143244" y="2799200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Home Assistant</a:t>
            </a:r>
          </a:p>
        </p:txBody>
      </p:sp>
    </p:spTree>
    <p:extLst>
      <p:ext uri="{BB962C8B-B14F-4D97-AF65-F5344CB8AC3E}">
        <p14:creationId xmlns:p14="http://schemas.microsoft.com/office/powerpoint/2010/main" val="290031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Home automation software “smart hubs”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t>28</a:t>
            </a:fld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4FEE792-F5C5-40D3-9DD4-C41674FF1C23}"/>
              </a:ext>
            </a:extLst>
          </p:cNvPr>
          <p:cNvSpPr txBox="1">
            <a:spLocks/>
          </p:cNvSpPr>
          <p:nvPr/>
        </p:nvSpPr>
        <p:spPr bwMode="gray">
          <a:xfrm>
            <a:off x="653821" y="1524000"/>
            <a:ext cx="10515600" cy="4637723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17525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01675" indent="-1460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rgbClr val="76768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42963" indent="-122238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rgbClr val="76768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82663" indent="-127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rgbClr val="767683"/>
              </a:buClr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Similar concept</a:t>
            </a:r>
          </a:p>
          <a:p>
            <a:r>
              <a:rPr lang="en-US" sz="3200" dirty="0">
                <a:solidFill>
                  <a:schemeClr val="bg1"/>
                </a:solidFill>
              </a:rPr>
              <a:t>Provide business logic</a:t>
            </a:r>
          </a:p>
          <a:p>
            <a:r>
              <a:rPr lang="en-US" sz="3200" dirty="0">
                <a:solidFill>
                  <a:schemeClr val="bg1"/>
                </a:solidFill>
              </a:rPr>
              <a:t>Provide  frontend / dashboard</a:t>
            </a:r>
          </a:p>
          <a:p>
            <a:r>
              <a:rPr lang="en-US" sz="3200" dirty="0">
                <a:solidFill>
                  <a:schemeClr val="bg1"/>
                </a:solidFill>
              </a:rPr>
              <a:t>Usually integrate with MQTT and cloud services </a:t>
            </a:r>
          </a:p>
          <a:p>
            <a:pPr marL="0" indent="0"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40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t>29</a:t>
            </a:fld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4FEE792-F5C5-40D3-9DD4-C41674FF1C23}"/>
              </a:ext>
            </a:extLst>
          </p:cNvPr>
          <p:cNvSpPr txBox="1">
            <a:spLocks/>
          </p:cNvSpPr>
          <p:nvPr/>
        </p:nvSpPr>
        <p:spPr bwMode="gray">
          <a:xfrm>
            <a:off x="653821" y="1524000"/>
            <a:ext cx="10515600" cy="4637723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17525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01675" indent="-1460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rgbClr val="76768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42963" indent="-122238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rgbClr val="76768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82663" indent="-127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rgbClr val="767683"/>
              </a:buClr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4FB2B-FC97-47A0-AF32-A36691EFE8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752" y="1074499"/>
            <a:ext cx="9920255" cy="578350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48E6B8C-E237-4281-B195-3C0B99374C2E}"/>
              </a:ext>
            </a:extLst>
          </p:cNvPr>
          <p:cNvSpPr txBox="1">
            <a:spLocks noGrp="1"/>
          </p:cNvSpPr>
          <p:nvPr>
            <p:ph type="title"/>
          </p:nvPr>
        </p:nvSpPr>
        <p:spPr bwMode="gray"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chemeClr val="accent1"/>
                </a:solidFill>
              </a:rPr>
              <a:t>Domoticz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2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t>3</a:t>
            </a:fld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058801B-331B-479C-B1C7-71546D737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950" y="2667000"/>
            <a:ext cx="11188849" cy="1371600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>
                <a:solidFill>
                  <a:schemeClr val="bg1"/>
                </a:solidFill>
              </a:rPr>
              <a:t>So let’s talk about the </a:t>
            </a:r>
            <a:r>
              <a:rPr lang="en-US" sz="3200" dirty="0">
                <a:solidFill>
                  <a:srgbClr val="6CAD5A"/>
                </a:solidFill>
              </a:rPr>
              <a:t>IoT </a:t>
            </a:r>
          </a:p>
          <a:p>
            <a:pPr marL="0" indent="0" algn="ctr">
              <a:buNone/>
            </a:pPr>
            <a:endParaRPr lang="en-US" sz="3200" dirty="0">
              <a:solidFill>
                <a:srgbClr val="6CAD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32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t>30</a:t>
            </a:fld>
            <a:endParaRPr lang="en-US"/>
          </a:p>
        </p:txBody>
      </p:sp>
      <p:sp>
        <p:nvSpPr>
          <p:cNvPr id="2" name="AutoShape 2" descr="Cover art">
            <a:extLst>
              <a:ext uri="{FF2B5EF4-FFF2-40B4-BE49-F238E27FC236}">
                <a16:creationId xmlns:a16="http://schemas.microsoft.com/office/drawing/2014/main" id="{6B1861F9-99FF-4FD8-BA2D-55ABA619AB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7246A7-6D71-443B-9E17-F35F551B0CFD}"/>
              </a:ext>
            </a:extLst>
          </p:cNvPr>
          <p:cNvSpPr/>
          <p:nvPr/>
        </p:nvSpPr>
        <p:spPr>
          <a:xfrm>
            <a:off x="4837399" y="3167390"/>
            <a:ext cx="22124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cap="all" dirty="0">
                <a:solidFill>
                  <a:schemeClr val="bg1"/>
                </a:solidFill>
              </a:rPr>
              <a:t>DEMO TIME</a:t>
            </a:r>
            <a:endParaRPr lang="cs-CZ" sz="2800" dirty="0"/>
          </a:p>
        </p:txBody>
      </p:sp>
    </p:spTree>
    <p:extLst>
      <p:ext uri="{BB962C8B-B14F-4D97-AF65-F5344CB8AC3E}">
        <p14:creationId xmlns:p14="http://schemas.microsoft.com/office/powerpoint/2010/main" val="277180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t>31</a:t>
            </a:fld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4FEE792-F5C5-40D3-9DD4-C41674FF1C23}"/>
              </a:ext>
            </a:extLst>
          </p:cNvPr>
          <p:cNvSpPr txBox="1">
            <a:spLocks/>
          </p:cNvSpPr>
          <p:nvPr/>
        </p:nvSpPr>
        <p:spPr bwMode="gray">
          <a:xfrm>
            <a:off x="653821" y="1524000"/>
            <a:ext cx="10515600" cy="4637723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17525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01675" indent="-1460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rgbClr val="76768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42963" indent="-122238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rgbClr val="76768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82663" indent="-127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rgbClr val="767683"/>
              </a:buClr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1269C8F-6355-45C9-9E7C-4A9A27C4D1CF}"/>
              </a:ext>
            </a:extLst>
          </p:cNvPr>
          <p:cNvSpPr txBox="1">
            <a:spLocks/>
          </p:cNvSpPr>
          <p:nvPr/>
        </p:nvSpPr>
        <p:spPr bwMode="gray">
          <a:xfrm>
            <a:off x="792480" y="517525"/>
            <a:ext cx="10515600" cy="930275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/>
                </a:solidFill>
              </a:rPr>
              <a:t>Home Assistant: case study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5730844-68F1-45A3-A5AE-63471DC93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1312909"/>
            <a:ext cx="6031629" cy="483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39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5352422-A1E4-4B98-9B9E-C9AD71295A36}"/>
              </a:ext>
            </a:extLst>
          </p:cNvPr>
          <p:cNvSpPr/>
          <p:nvPr/>
        </p:nvSpPr>
        <p:spPr>
          <a:xfrm>
            <a:off x="883920" y="1273629"/>
            <a:ext cx="10424160" cy="5066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t>32</a:t>
            </a:fld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4FEE792-F5C5-40D3-9DD4-C41674FF1C23}"/>
              </a:ext>
            </a:extLst>
          </p:cNvPr>
          <p:cNvSpPr txBox="1">
            <a:spLocks/>
          </p:cNvSpPr>
          <p:nvPr/>
        </p:nvSpPr>
        <p:spPr bwMode="gray">
          <a:xfrm>
            <a:off x="653821" y="1524000"/>
            <a:ext cx="10515600" cy="4637723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17525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01675" indent="-1460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rgbClr val="76768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42963" indent="-122238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rgbClr val="76768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82663" indent="-127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rgbClr val="767683"/>
              </a:buClr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1269C8F-6355-45C9-9E7C-4A9A27C4D1CF}"/>
              </a:ext>
            </a:extLst>
          </p:cNvPr>
          <p:cNvSpPr txBox="1">
            <a:spLocks/>
          </p:cNvSpPr>
          <p:nvPr/>
        </p:nvSpPr>
        <p:spPr bwMode="gray">
          <a:xfrm>
            <a:off x="792480" y="517525"/>
            <a:ext cx="10515600" cy="930275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/>
                </a:solidFill>
              </a:rPr>
              <a:t>Home Assistant: at the same IP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5E2E73-6C8D-414D-96AC-37EFFDF70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20" y="1273629"/>
            <a:ext cx="8265888" cy="50668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1E9A4ED-169F-4728-B518-F2074D538A67}"/>
              </a:ext>
            </a:extLst>
          </p:cNvPr>
          <p:cNvSpPr/>
          <p:nvPr/>
        </p:nvSpPr>
        <p:spPr>
          <a:xfrm>
            <a:off x="883920" y="5669280"/>
            <a:ext cx="8265888" cy="27432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D8A458-1CD6-4BB3-B178-6B2062FC0BF8}"/>
              </a:ext>
            </a:extLst>
          </p:cNvPr>
          <p:cNvSpPr/>
          <p:nvPr/>
        </p:nvSpPr>
        <p:spPr>
          <a:xfrm>
            <a:off x="883920" y="3002280"/>
            <a:ext cx="8265888" cy="27432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94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AC66BD-6305-4593-9647-4D60CE1173BD}"/>
              </a:ext>
            </a:extLst>
          </p:cNvPr>
          <p:cNvSpPr/>
          <p:nvPr/>
        </p:nvSpPr>
        <p:spPr>
          <a:xfrm>
            <a:off x="765048" y="1273629"/>
            <a:ext cx="10424160" cy="5066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t>33</a:t>
            </a:fld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4FEE792-F5C5-40D3-9DD4-C41674FF1C23}"/>
              </a:ext>
            </a:extLst>
          </p:cNvPr>
          <p:cNvSpPr txBox="1">
            <a:spLocks/>
          </p:cNvSpPr>
          <p:nvPr/>
        </p:nvSpPr>
        <p:spPr bwMode="gray">
          <a:xfrm>
            <a:off x="653821" y="1524000"/>
            <a:ext cx="10515600" cy="4637723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17525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01675" indent="-1460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rgbClr val="76768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42963" indent="-122238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rgbClr val="76768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82663" indent="-127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rgbClr val="767683"/>
              </a:buClr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1269C8F-6355-45C9-9E7C-4A9A27C4D1CF}"/>
              </a:ext>
            </a:extLst>
          </p:cNvPr>
          <p:cNvSpPr txBox="1">
            <a:spLocks/>
          </p:cNvSpPr>
          <p:nvPr/>
        </p:nvSpPr>
        <p:spPr bwMode="gray">
          <a:xfrm>
            <a:off x="792480" y="517525"/>
            <a:ext cx="10515600" cy="930275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/>
                </a:solidFill>
              </a:rPr>
              <a:t>Home Assistant: at the same IP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A09846-4819-47CD-8E78-383500D48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048" y="1709261"/>
            <a:ext cx="8677275" cy="4267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D48E67-9633-42DC-AA1A-04E50B5FC2F1}"/>
              </a:ext>
            </a:extLst>
          </p:cNvPr>
          <p:cNvSpPr/>
          <p:nvPr/>
        </p:nvSpPr>
        <p:spPr>
          <a:xfrm>
            <a:off x="792480" y="4572000"/>
            <a:ext cx="8656320" cy="304800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14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t>34</a:t>
            </a:fld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4FEE792-F5C5-40D3-9DD4-C41674FF1C23}"/>
              </a:ext>
            </a:extLst>
          </p:cNvPr>
          <p:cNvSpPr txBox="1">
            <a:spLocks/>
          </p:cNvSpPr>
          <p:nvPr/>
        </p:nvSpPr>
        <p:spPr bwMode="gray">
          <a:xfrm>
            <a:off x="653821" y="1524000"/>
            <a:ext cx="10515600" cy="4637723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17525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01675" indent="-1460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rgbClr val="76768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42963" indent="-122238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rgbClr val="76768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82663" indent="-127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rgbClr val="767683"/>
              </a:buClr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1269C8F-6355-45C9-9E7C-4A9A27C4D1CF}"/>
              </a:ext>
            </a:extLst>
          </p:cNvPr>
          <p:cNvSpPr txBox="1">
            <a:spLocks/>
          </p:cNvSpPr>
          <p:nvPr/>
        </p:nvSpPr>
        <p:spPr bwMode="gray">
          <a:xfrm>
            <a:off x="792480" y="517525"/>
            <a:ext cx="10515600" cy="930275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/>
                </a:solidFill>
              </a:rPr>
              <a:t>Home Assistant: give me your secrets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C486AF-4642-44C3-A5CC-7CFFFC2798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717" b="58084"/>
          <a:stretch/>
        </p:blipFill>
        <p:spPr>
          <a:xfrm>
            <a:off x="761999" y="1295399"/>
            <a:ext cx="10408363" cy="486632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CB4953-C6F5-46F5-B0E4-46A8934C3000}"/>
              </a:ext>
            </a:extLst>
          </p:cNvPr>
          <p:cNvSpPr/>
          <p:nvPr/>
        </p:nvSpPr>
        <p:spPr>
          <a:xfrm>
            <a:off x="761999" y="1981200"/>
            <a:ext cx="10407422" cy="3048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59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t>35</a:t>
            </a:fld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4FEE792-F5C5-40D3-9DD4-C41674FF1C23}"/>
              </a:ext>
            </a:extLst>
          </p:cNvPr>
          <p:cNvSpPr txBox="1">
            <a:spLocks/>
          </p:cNvSpPr>
          <p:nvPr/>
        </p:nvSpPr>
        <p:spPr bwMode="gray">
          <a:xfrm>
            <a:off x="653821" y="1524000"/>
            <a:ext cx="10515600" cy="4637723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17525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01675" indent="-1460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rgbClr val="76768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42963" indent="-122238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rgbClr val="76768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82663" indent="-127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rgbClr val="767683"/>
              </a:buClr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1269C8F-6355-45C9-9E7C-4A9A27C4D1CF}"/>
              </a:ext>
            </a:extLst>
          </p:cNvPr>
          <p:cNvSpPr txBox="1">
            <a:spLocks/>
          </p:cNvSpPr>
          <p:nvPr/>
        </p:nvSpPr>
        <p:spPr bwMode="gray">
          <a:xfrm>
            <a:off x="792480" y="517525"/>
            <a:ext cx="10515600" cy="930275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/>
                </a:solidFill>
              </a:rPr>
              <a:t>Home Assistant: Welcome Home!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8B3921-2083-4E76-B117-86C27D1D0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" y="1072414"/>
            <a:ext cx="10287000" cy="568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7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t>36</a:t>
            </a:fld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4FEE792-F5C5-40D3-9DD4-C41674FF1C23}"/>
              </a:ext>
            </a:extLst>
          </p:cNvPr>
          <p:cNvSpPr txBox="1">
            <a:spLocks/>
          </p:cNvSpPr>
          <p:nvPr/>
        </p:nvSpPr>
        <p:spPr bwMode="gray">
          <a:xfrm>
            <a:off x="653821" y="1524000"/>
            <a:ext cx="10515600" cy="4637723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17525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01675" indent="-1460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rgbClr val="76768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42963" indent="-122238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rgbClr val="76768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82663" indent="-127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rgbClr val="767683"/>
              </a:buClr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1269C8F-6355-45C9-9E7C-4A9A27C4D1CF}"/>
              </a:ext>
            </a:extLst>
          </p:cNvPr>
          <p:cNvSpPr txBox="1">
            <a:spLocks/>
          </p:cNvSpPr>
          <p:nvPr/>
        </p:nvSpPr>
        <p:spPr bwMode="gray">
          <a:xfrm>
            <a:off x="792480" y="517525"/>
            <a:ext cx="10515600" cy="930275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/>
                </a:solidFill>
              </a:rPr>
              <a:t>Home Assistant: I’m not the only one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F10427-D25F-49EF-B8B6-48C700E93D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576"/>
          <a:stretch/>
        </p:blipFill>
        <p:spPr>
          <a:xfrm>
            <a:off x="792480" y="1143000"/>
            <a:ext cx="8580120" cy="538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3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t>37</a:t>
            </a:fld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4FEE792-F5C5-40D3-9DD4-C41674FF1C23}"/>
              </a:ext>
            </a:extLst>
          </p:cNvPr>
          <p:cNvSpPr txBox="1">
            <a:spLocks/>
          </p:cNvSpPr>
          <p:nvPr/>
        </p:nvSpPr>
        <p:spPr bwMode="gray">
          <a:xfrm>
            <a:off x="653821" y="1524000"/>
            <a:ext cx="10515600" cy="4637723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17525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01675" indent="-1460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rgbClr val="76768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42963" indent="-122238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rgbClr val="76768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82663" indent="-127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rgbClr val="767683"/>
              </a:buClr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1269C8F-6355-45C9-9E7C-4A9A27C4D1CF}"/>
              </a:ext>
            </a:extLst>
          </p:cNvPr>
          <p:cNvSpPr txBox="1">
            <a:spLocks/>
          </p:cNvSpPr>
          <p:nvPr/>
        </p:nvSpPr>
        <p:spPr bwMode="gray">
          <a:xfrm>
            <a:off x="792480" y="517525"/>
            <a:ext cx="10515600" cy="930275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/>
                </a:solidFill>
              </a:rPr>
              <a:t>Home Assistant: I’ve been hacked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CBB134-A3D2-4A73-B497-DC779F8543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987"/>
          <a:stretch/>
        </p:blipFill>
        <p:spPr>
          <a:xfrm>
            <a:off x="785923" y="1447800"/>
            <a:ext cx="10515601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1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t>38</a:t>
            </a:fld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4FEE792-F5C5-40D3-9DD4-C41674FF1C23}"/>
              </a:ext>
            </a:extLst>
          </p:cNvPr>
          <p:cNvSpPr txBox="1">
            <a:spLocks/>
          </p:cNvSpPr>
          <p:nvPr/>
        </p:nvSpPr>
        <p:spPr bwMode="gray">
          <a:xfrm>
            <a:off x="653821" y="1524000"/>
            <a:ext cx="10515600" cy="4637723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17525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01675" indent="-1460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rgbClr val="76768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42963" indent="-122238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rgbClr val="76768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82663" indent="-127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rgbClr val="767683"/>
              </a:buClr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1269C8F-6355-45C9-9E7C-4A9A27C4D1CF}"/>
              </a:ext>
            </a:extLst>
          </p:cNvPr>
          <p:cNvSpPr txBox="1">
            <a:spLocks/>
          </p:cNvSpPr>
          <p:nvPr/>
        </p:nvSpPr>
        <p:spPr bwMode="gray">
          <a:xfrm>
            <a:off x="792480" y="517525"/>
            <a:ext cx="10515600" cy="930275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/>
                </a:solidFill>
              </a:rPr>
              <a:t>Home Assistant: I’ve been hacked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9AC8B9-2F96-4D55-B18E-430E87B61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" y="1219200"/>
            <a:ext cx="9723120" cy="52282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EBE23B3-5037-4F3C-A787-F0ECAC17528B}"/>
              </a:ext>
            </a:extLst>
          </p:cNvPr>
          <p:cNvSpPr/>
          <p:nvPr/>
        </p:nvSpPr>
        <p:spPr>
          <a:xfrm>
            <a:off x="1066800" y="5181600"/>
            <a:ext cx="7086600" cy="117475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t>39</a:t>
            </a:fld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4FEE792-F5C5-40D3-9DD4-C41674FF1C23}"/>
              </a:ext>
            </a:extLst>
          </p:cNvPr>
          <p:cNvSpPr txBox="1">
            <a:spLocks/>
          </p:cNvSpPr>
          <p:nvPr/>
        </p:nvSpPr>
        <p:spPr bwMode="gray">
          <a:xfrm>
            <a:off x="653821" y="1524000"/>
            <a:ext cx="10515600" cy="4637723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17525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01675" indent="-1460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rgbClr val="76768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42963" indent="-122238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rgbClr val="76768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82663" indent="-127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rgbClr val="767683"/>
              </a:buClr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1269C8F-6355-45C9-9E7C-4A9A27C4D1CF}"/>
              </a:ext>
            </a:extLst>
          </p:cNvPr>
          <p:cNvSpPr txBox="1">
            <a:spLocks/>
          </p:cNvSpPr>
          <p:nvPr/>
        </p:nvSpPr>
        <p:spPr bwMode="gray">
          <a:xfrm>
            <a:off x="792480" y="517525"/>
            <a:ext cx="10515600" cy="930275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/>
                </a:solidFill>
              </a:rPr>
              <a:t>Home Assistant: I’ve been hacked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CA6F3F-A7DC-49FB-9119-F8757B23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461" y="1143000"/>
            <a:ext cx="1018032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48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6CAD5A"/>
                </a:solidFill>
              </a:rPr>
              <a:t>Personal story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t>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40080" y="1539240"/>
            <a:ext cx="10866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C7EFFE-29C4-4192-8C5D-2C7054E7A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567820"/>
            <a:ext cx="10820400" cy="2895600"/>
          </a:xfrm>
        </p:spPr>
        <p:txBody>
          <a:bodyPr/>
          <a:lstStyle/>
          <a:p>
            <a:pPr marL="0" indent="0" algn="just">
              <a:buNone/>
            </a:pPr>
            <a:r>
              <a:rPr lang="en-US" sz="4400" dirty="0">
                <a:solidFill>
                  <a:schemeClr val="bg1"/>
                </a:solidFill>
              </a:rPr>
              <a:t>Following part of the presentation contains  best practices violation, domestic violence on devices, broken security and self-confidence.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F666AF-FC1F-4EE7-9CD3-69A3E3D5AF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0" y="365125"/>
            <a:ext cx="4028400" cy="255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2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t>40</a:t>
            </a:fld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4FEE792-F5C5-40D3-9DD4-C41674FF1C23}"/>
              </a:ext>
            </a:extLst>
          </p:cNvPr>
          <p:cNvSpPr txBox="1">
            <a:spLocks/>
          </p:cNvSpPr>
          <p:nvPr/>
        </p:nvSpPr>
        <p:spPr bwMode="gray">
          <a:xfrm>
            <a:off x="653821" y="1524000"/>
            <a:ext cx="10515600" cy="4637723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17525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01675" indent="-1460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rgbClr val="76768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42963" indent="-122238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rgbClr val="76768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82663" indent="-127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rgbClr val="767683"/>
              </a:buClr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1269C8F-6355-45C9-9E7C-4A9A27C4D1CF}"/>
              </a:ext>
            </a:extLst>
          </p:cNvPr>
          <p:cNvSpPr txBox="1">
            <a:spLocks/>
          </p:cNvSpPr>
          <p:nvPr/>
        </p:nvSpPr>
        <p:spPr bwMode="gray">
          <a:xfrm>
            <a:off x="792480" y="517525"/>
            <a:ext cx="10515600" cy="930275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/>
                </a:solidFill>
              </a:rPr>
              <a:t>Home Assistant: I’ve been hacked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346FDE-6F66-41CF-8B88-2C94E4A6F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" y="1447800"/>
            <a:ext cx="10867164" cy="1706335"/>
          </a:xfrm>
          <a:prstGeom prst="rect">
            <a:avLst/>
          </a:prstGeom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BB1FB5AD-2B7F-4CAC-A76F-17B99252C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5" y="3336925"/>
            <a:ext cx="466725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84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t>41</a:t>
            </a:fld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4FEE792-F5C5-40D3-9DD4-C41674FF1C23}"/>
              </a:ext>
            </a:extLst>
          </p:cNvPr>
          <p:cNvSpPr txBox="1">
            <a:spLocks/>
          </p:cNvSpPr>
          <p:nvPr/>
        </p:nvSpPr>
        <p:spPr bwMode="gray">
          <a:xfrm>
            <a:off x="653821" y="1524000"/>
            <a:ext cx="10515600" cy="4637723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17525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01675" indent="-1460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rgbClr val="76768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42963" indent="-122238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rgbClr val="76768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82663" indent="-127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rgbClr val="767683"/>
              </a:buClr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1269C8F-6355-45C9-9E7C-4A9A27C4D1CF}"/>
              </a:ext>
            </a:extLst>
          </p:cNvPr>
          <p:cNvSpPr txBox="1">
            <a:spLocks/>
          </p:cNvSpPr>
          <p:nvPr/>
        </p:nvSpPr>
        <p:spPr bwMode="gray">
          <a:xfrm>
            <a:off x="792480" y="517525"/>
            <a:ext cx="10515600" cy="930275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/>
                </a:solidFill>
              </a:rPr>
              <a:t>Home Assistant: I’ve been hacked</a:t>
            </a:r>
          </a:p>
        </p:txBody>
      </p:sp>
      <p:pic>
        <p:nvPicPr>
          <p:cNvPr id="2052" name="Picture 4" descr="Sticker 22 from collection Â«MinionsÂ»">
            <a:extLst>
              <a:ext uri="{FF2B5EF4-FFF2-40B4-BE49-F238E27FC236}">
                <a16:creationId xmlns:a16="http://schemas.microsoft.com/office/drawing/2014/main" id="{177AE04B-FFB7-46D4-9787-3234A2EA6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87" y="3429000"/>
            <a:ext cx="3019425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7C2061-92D0-4486-BE89-BC6E6434B4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80" y="1143000"/>
            <a:ext cx="10783614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34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t>42</a:t>
            </a:fld>
            <a:endParaRPr lang="en-US"/>
          </a:p>
        </p:txBody>
      </p:sp>
      <p:sp>
        <p:nvSpPr>
          <p:cNvPr id="2" name="AutoShape 2" descr="Cover art">
            <a:extLst>
              <a:ext uri="{FF2B5EF4-FFF2-40B4-BE49-F238E27FC236}">
                <a16:creationId xmlns:a16="http://schemas.microsoft.com/office/drawing/2014/main" id="{6B1861F9-99FF-4FD8-BA2D-55ABA619AB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B3F101A-3497-43A1-803D-0D8D8D90C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14850" y="1847850"/>
            <a:ext cx="2857500" cy="2857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E7246A7-6D71-443B-9E17-F35F551B0CFD}"/>
              </a:ext>
            </a:extLst>
          </p:cNvPr>
          <p:cNvSpPr/>
          <p:nvPr/>
        </p:nvSpPr>
        <p:spPr>
          <a:xfrm>
            <a:off x="4797324" y="4744105"/>
            <a:ext cx="22925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cap="all" dirty="0">
                <a:solidFill>
                  <a:schemeClr val="bg1"/>
                </a:solidFill>
              </a:rPr>
              <a:t>MQTT </a:t>
            </a:r>
            <a:r>
              <a:rPr lang="en-US" sz="2800" cap="all" dirty="0" err="1">
                <a:solidFill>
                  <a:schemeClr val="bg1"/>
                </a:solidFill>
              </a:rPr>
              <a:t>DASh</a:t>
            </a:r>
            <a:endParaRPr lang="cs-CZ" sz="2800" dirty="0"/>
          </a:p>
        </p:txBody>
      </p:sp>
    </p:spTree>
    <p:extLst>
      <p:ext uri="{BB962C8B-B14F-4D97-AF65-F5344CB8AC3E}">
        <p14:creationId xmlns:p14="http://schemas.microsoft.com/office/powerpoint/2010/main" val="411589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MQTT Dash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t>43</a:t>
            </a:fld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4FEE792-F5C5-40D3-9DD4-C41674FF1C23}"/>
              </a:ext>
            </a:extLst>
          </p:cNvPr>
          <p:cNvSpPr txBox="1">
            <a:spLocks/>
          </p:cNvSpPr>
          <p:nvPr/>
        </p:nvSpPr>
        <p:spPr bwMode="gray">
          <a:xfrm>
            <a:off x="653821" y="1524000"/>
            <a:ext cx="10515600" cy="4637723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17525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01675" indent="-1460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rgbClr val="76768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42963" indent="-122238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rgbClr val="76768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82663" indent="-127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rgbClr val="767683"/>
              </a:buClr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  <a:cs typeface="Myanmar Text" panose="020B0502040204020203" pitchFamily="34" charset="0"/>
              </a:rPr>
              <a:t>Simple Android/IOS app </a:t>
            </a:r>
          </a:p>
          <a:p>
            <a:r>
              <a:rPr lang="en-US" sz="3200" dirty="0">
                <a:solidFill>
                  <a:schemeClr val="bg1"/>
                </a:solidFill>
                <a:cs typeface="Myanmar Text" panose="020B0502040204020203" pitchFamily="34" charset="0"/>
              </a:rPr>
              <a:t>MQTT centric, simple UI that directly reflects state or controls devices through MQTT topics</a:t>
            </a:r>
          </a:p>
          <a:p>
            <a:r>
              <a:rPr lang="en-US" sz="3200" dirty="0">
                <a:solidFill>
                  <a:schemeClr val="bg1"/>
                </a:solidFill>
                <a:cs typeface="Myanmar Text" panose="020B0502040204020203" pitchFamily="34" charset="0"/>
              </a:rPr>
              <a:t>Interesting concept of storing/loading whole configuration by publishing it to the “persistent” topic</a:t>
            </a:r>
            <a:endParaRPr lang="en-US" sz="3200" dirty="0">
              <a:cs typeface="Myanmar Tex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17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t>44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AFDB8B-08F4-479C-A5DF-F4CA4779C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8194" name="Picture 2" descr="https://lh3.googleusercontent.com/Jlo9p2gn74vtzCgp-0YwVkd4NdVbQS-BCSES7N3uvxtNLfkqidrildevQ5xNsADuvq5wguQEPQ87Gt2_TlCqwYSMigQqj1QrZcW7fZs36zLn_JeeDZ_g62zbaDmtCJrrdcS-yCyzzj3rJyaJBYsAbjnycfAE3vaiCM-lp2-s1Pz0g2CUtMCMAVvpNC4Qsvqqw4q9DCgUAAKW5RLDuoHHy9oqkU-y293lfbrKbOT7MKOJBRlvXtov9gwqfbNcf1s6mFc8VubDP-sjhqEipyjOKFCiOI8RBkAFDYkP01j3h599zvz9FcdnvjZzMgEuiJjEkzAgcilA_9I5wGpMV9yLF579fAlSNMerMkbwBTb7bkLws1G5RwrJM4xnEEjjZItVRG6cA6vZI8lLONjlXla2n1FuZI-UOcXWnfIk1NUFTi9mNAgfy1yCpTnvd5qRCUysP-3RjIIWqIQJZI9PAUwlsjUzwqk9c7bTuy___WH_-HubM0w4lxe48pR3caTjiiL4l8NEne-638OY0mRriZAmv7opYfU7OMRKSleKT5w9a3mC4CgtC9BxRFKBDnC0dIWFYHL_A0qnawbYoyIm-2NGtPfCWRIuUy9gELLTR4hP=w1278-h959-no">
            <a:extLst>
              <a:ext uri="{FF2B5EF4-FFF2-40B4-BE49-F238E27FC236}">
                <a16:creationId xmlns:a16="http://schemas.microsoft.com/office/drawing/2014/main" id="{121277D3-8532-4D9A-9E24-D8EB11616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3693" y="22485"/>
            <a:ext cx="13723145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3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t>45</a:t>
            </a:fld>
            <a:endParaRPr lang="en-US"/>
          </a:p>
        </p:txBody>
      </p:sp>
      <p:sp>
        <p:nvSpPr>
          <p:cNvPr id="2" name="AutoShape 2" descr="Cover art">
            <a:extLst>
              <a:ext uri="{FF2B5EF4-FFF2-40B4-BE49-F238E27FC236}">
                <a16:creationId xmlns:a16="http://schemas.microsoft.com/office/drawing/2014/main" id="{6B1861F9-99FF-4FD8-BA2D-55ABA619AB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pic>
        <p:nvPicPr>
          <p:cNvPr id="3" name="bsdies2">
            <a:hlinkClick r:id="" action="ppaction://media"/>
            <a:extLst>
              <a:ext uri="{FF2B5EF4-FFF2-40B4-BE49-F238E27FC236}">
                <a16:creationId xmlns:a16="http://schemas.microsoft.com/office/drawing/2014/main" id="{CC3BB65B-1B2D-4E8B-8BC4-3B89F3E097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5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t>46</a:t>
            </a:fld>
            <a:endParaRPr lang="en-US"/>
          </a:p>
        </p:txBody>
      </p:sp>
      <p:sp>
        <p:nvSpPr>
          <p:cNvPr id="2" name="AutoShape 2" descr="Cover art">
            <a:extLst>
              <a:ext uri="{FF2B5EF4-FFF2-40B4-BE49-F238E27FC236}">
                <a16:creationId xmlns:a16="http://schemas.microsoft.com/office/drawing/2014/main" id="{6B1861F9-99FF-4FD8-BA2D-55ABA619AB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851ED5-382C-B649-AAE0-C70DDD33A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2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t>47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0079" y="4419600"/>
            <a:ext cx="10515600" cy="6858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cs-CZ" sz="3200" cap="all" dirty="0">
                <a:solidFill>
                  <a:schemeClr val="bg1"/>
                </a:solidFill>
              </a:rPr>
              <a:t>OWNTRACKS</a:t>
            </a:r>
            <a:endParaRPr lang="en-US" sz="3200" dirty="0"/>
          </a:p>
        </p:txBody>
      </p:sp>
      <p:pic>
        <p:nvPicPr>
          <p:cNvPr id="1026" name="Picture 2" descr="http://owntracks.org/images/logo.png">
            <a:extLst>
              <a:ext uri="{FF2B5EF4-FFF2-40B4-BE49-F238E27FC236}">
                <a16:creationId xmlns:a16="http://schemas.microsoft.com/office/drawing/2014/main" id="{79917E42-9630-488E-A794-87ACFB160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913" y="1905000"/>
            <a:ext cx="1745933" cy="225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E30F141-DAB9-4691-8036-320808986847}"/>
              </a:ext>
            </a:extLst>
          </p:cNvPr>
          <p:cNvSpPr txBox="1">
            <a:spLocks/>
          </p:cNvSpPr>
          <p:nvPr/>
        </p:nvSpPr>
        <p:spPr bwMode="gray">
          <a:xfrm>
            <a:off x="649223" y="4419600"/>
            <a:ext cx="10515600" cy="685800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17525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01675" indent="-1460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rgbClr val="76768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42963" indent="-122238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rgbClr val="76768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82663" indent="-127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rgbClr val="767683"/>
              </a:buClr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cap="all" dirty="0">
                <a:solidFill>
                  <a:schemeClr val="bg1"/>
                </a:solidFill>
              </a:rPr>
              <a:t>P</a:t>
            </a:r>
            <a:r>
              <a:rPr lang="cs-CZ" sz="3200" cap="all" dirty="0">
                <a:solidFill>
                  <a:schemeClr val="bg1"/>
                </a:solidFill>
              </a:rPr>
              <a:t>WNTRACKS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3272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Your “personal” GPS tracker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t>48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Basically Android and IOS application for GPS tracking </a:t>
            </a:r>
          </a:p>
          <a:p>
            <a:r>
              <a:rPr lang="en-US" sz="3200" dirty="0">
                <a:solidFill>
                  <a:schemeClr val="bg1"/>
                </a:solidFill>
              </a:rPr>
              <a:t>Supports MQTT </a:t>
            </a:r>
          </a:p>
          <a:p>
            <a:r>
              <a:rPr lang="en-US" sz="3200" dirty="0">
                <a:solidFill>
                  <a:schemeClr val="bg1"/>
                </a:solidFill>
              </a:rPr>
              <a:t>Forget about unsecured cameras, this is even worse.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3274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t>49</a:t>
            </a:fld>
            <a:endParaRPr lang="en-US"/>
          </a:p>
        </p:txBody>
      </p:sp>
      <p:sp>
        <p:nvSpPr>
          <p:cNvPr id="2" name="AutoShape 2" descr="Cover art">
            <a:extLst>
              <a:ext uri="{FF2B5EF4-FFF2-40B4-BE49-F238E27FC236}">
                <a16:creationId xmlns:a16="http://schemas.microsoft.com/office/drawing/2014/main" id="{6B1861F9-99FF-4FD8-BA2D-55ABA619AB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7246A7-6D71-443B-9E17-F35F551B0CFD}"/>
              </a:ext>
            </a:extLst>
          </p:cNvPr>
          <p:cNvSpPr/>
          <p:nvPr/>
        </p:nvSpPr>
        <p:spPr>
          <a:xfrm>
            <a:off x="4837399" y="3167390"/>
            <a:ext cx="22124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cap="all" dirty="0">
                <a:solidFill>
                  <a:schemeClr val="bg1"/>
                </a:solidFill>
              </a:rPr>
              <a:t>DEMO TIME</a:t>
            </a:r>
            <a:endParaRPr lang="cs-CZ" sz="2800" dirty="0"/>
          </a:p>
        </p:txBody>
      </p:sp>
    </p:spTree>
    <p:extLst>
      <p:ext uri="{BB962C8B-B14F-4D97-AF65-F5344CB8AC3E}">
        <p14:creationId xmlns:p14="http://schemas.microsoft.com/office/powerpoint/2010/main" val="339605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Personal story: How has it started</a:t>
            </a:r>
            <a:br>
              <a:rPr lang="en-US" b="1" dirty="0">
                <a:solidFill>
                  <a:schemeClr val="accent1"/>
                </a:solidFill>
              </a:rPr>
            </a:b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t>5</a:t>
            </a:fld>
            <a:endParaRPr lang="en-US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3A730A92-0540-4C4E-ADD4-8F5DD4BD8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539240"/>
            <a:ext cx="10515600" cy="463772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  <a:latin typeface="Proxima Nova Regular"/>
              </a:rPr>
              <a:t>I bought a house</a:t>
            </a:r>
          </a:p>
          <a:p>
            <a:r>
              <a:rPr lang="en-US" sz="2800" dirty="0">
                <a:solidFill>
                  <a:schemeClr val="bg1"/>
                </a:solidFill>
                <a:latin typeface="Proxima Nova Regular"/>
              </a:rPr>
              <a:t>I dreamt of home automation</a:t>
            </a:r>
          </a:p>
          <a:p>
            <a:r>
              <a:rPr lang="en-US" sz="2800" dirty="0">
                <a:solidFill>
                  <a:schemeClr val="bg1"/>
                </a:solidFill>
                <a:latin typeface="Proxima Nova Regular"/>
              </a:rPr>
              <a:t>I was confident enough that I’m able to achieve it in a DYI way.</a:t>
            </a:r>
          </a:p>
        </p:txBody>
      </p:sp>
      <p:pic>
        <p:nvPicPr>
          <p:cNvPr id="1026" name="Picture 2" descr="Image result for home automation hub rack">
            <a:extLst>
              <a:ext uri="{FF2B5EF4-FFF2-40B4-BE49-F238E27FC236}">
                <a16:creationId xmlns:a16="http://schemas.microsoft.com/office/drawing/2014/main" id="{AC0FBE9C-2D9E-41B2-B22C-F76672B0C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290" y="22584"/>
            <a:ext cx="12204290" cy="686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3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365125"/>
            <a:ext cx="10515600" cy="930275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t>50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0080" y="1295400"/>
            <a:ext cx="10515600" cy="4637723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Real world examples how bad the situation is</a:t>
            </a:r>
          </a:p>
          <a:p>
            <a:r>
              <a:rPr lang="en-US" sz="3200" dirty="0">
                <a:solidFill>
                  <a:schemeClr val="bg1"/>
                </a:solidFill>
              </a:rPr>
              <a:t>Educate people more about security</a:t>
            </a:r>
          </a:p>
          <a:p>
            <a:r>
              <a:rPr lang="en-US" sz="3200" dirty="0">
                <a:solidFill>
                  <a:schemeClr val="bg1"/>
                </a:solidFill>
              </a:rPr>
              <a:t>Educate vendors and developers</a:t>
            </a:r>
          </a:p>
          <a:p>
            <a:r>
              <a:rPr lang="en-US" sz="3200" dirty="0">
                <a:solidFill>
                  <a:schemeClr val="bg1"/>
                </a:solidFill>
              </a:rPr>
              <a:t>Let’s stick to the security as an opt-out choice.</a:t>
            </a:r>
          </a:p>
          <a:p>
            <a:r>
              <a:rPr lang="en-US" sz="3200" dirty="0">
                <a:solidFill>
                  <a:schemeClr val="bg1"/>
                </a:solidFill>
              </a:rPr>
              <a:t>DON’T STORE PASSWORDS IN PLAINTEXT</a:t>
            </a:r>
          </a:p>
          <a:p>
            <a:r>
              <a:rPr lang="en-US" sz="3200" dirty="0">
                <a:solidFill>
                  <a:schemeClr val="bg1"/>
                </a:solidFill>
              </a:rPr>
              <a:t>NEVER</a:t>
            </a:r>
          </a:p>
          <a:p>
            <a:r>
              <a:rPr lang="en-US" sz="3200" dirty="0">
                <a:solidFill>
                  <a:schemeClr val="bg1"/>
                </a:solidFill>
              </a:rPr>
              <a:t>EVER</a:t>
            </a:r>
          </a:p>
        </p:txBody>
      </p:sp>
    </p:spTree>
    <p:extLst>
      <p:ext uri="{BB962C8B-B14F-4D97-AF65-F5344CB8AC3E}">
        <p14:creationId xmlns:p14="http://schemas.microsoft.com/office/powerpoint/2010/main" val="6882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0800"/>
            <a:ext cx="10515600" cy="1524000"/>
          </a:xfrm>
        </p:spPr>
        <p:txBody>
          <a:bodyPr/>
          <a:lstStyle/>
          <a:p>
            <a:pPr algn="ctr"/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THERE IS ONLY </a:t>
            </a:r>
            <a:r>
              <a:rPr lang="en-US" b="1" dirty="0">
                <a:solidFill>
                  <a:schemeClr val="accent1"/>
                </a:solidFill>
              </a:rPr>
              <a:t>ONE </a:t>
            </a:r>
            <a:r>
              <a:rPr lang="en-US" b="1" dirty="0">
                <a:solidFill>
                  <a:schemeClr val="bg1"/>
                </a:solidFill>
              </a:rPr>
              <a:t>SECURITY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t>51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2120BEA-50B9-4AB3-9F71-6821A028C989}"/>
              </a:ext>
            </a:extLst>
          </p:cNvPr>
          <p:cNvSpPr txBox="1">
            <a:spLocks/>
          </p:cNvSpPr>
          <p:nvPr/>
        </p:nvSpPr>
        <p:spPr bwMode="gray">
          <a:xfrm>
            <a:off x="838200" y="3086100"/>
            <a:ext cx="10515600" cy="685800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STOP SAYING </a:t>
            </a:r>
            <a:r>
              <a:rPr lang="en-US" b="1" dirty="0">
                <a:solidFill>
                  <a:schemeClr val="accent1"/>
                </a:solidFill>
              </a:rPr>
              <a:t>IoT SECURITY!</a:t>
            </a:r>
          </a:p>
        </p:txBody>
      </p:sp>
    </p:spTree>
    <p:extLst>
      <p:ext uri="{BB962C8B-B14F-4D97-AF65-F5344CB8AC3E}">
        <p14:creationId xmlns:p14="http://schemas.microsoft.com/office/powerpoint/2010/main" val="54653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t>52</a:t>
            </a:fld>
            <a:endParaRPr lang="en-US"/>
          </a:p>
        </p:txBody>
      </p:sp>
      <p:sp>
        <p:nvSpPr>
          <p:cNvPr id="2" name="AutoShape 2" descr="Cover art">
            <a:extLst>
              <a:ext uri="{FF2B5EF4-FFF2-40B4-BE49-F238E27FC236}">
                <a16:creationId xmlns:a16="http://schemas.microsoft.com/office/drawing/2014/main" id="{6B1861F9-99FF-4FD8-BA2D-55ABA619AB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DF7F14-7653-437C-9560-A0BA10BC8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65125"/>
            <a:ext cx="11170920" cy="625475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MQTT can be also used for automation of your garden</a:t>
            </a: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6D1E452E-D9E7-4767-B624-AE754E84F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895600" y="1805686"/>
            <a:ext cx="6096000" cy="4572000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D6E5648-4A3F-499D-BE65-B8714748021D}"/>
              </a:ext>
            </a:extLst>
          </p:cNvPr>
          <p:cNvSpPr txBox="1">
            <a:spLocks/>
          </p:cNvSpPr>
          <p:nvPr/>
        </p:nvSpPr>
        <p:spPr bwMode="gray">
          <a:xfrm>
            <a:off x="2895600" y="1097597"/>
            <a:ext cx="6983730" cy="625475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/>
                </a:solidFill>
              </a:rPr>
              <a:t>But the risks could be “high”</a:t>
            </a:r>
          </a:p>
        </p:txBody>
      </p:sp>
    </p:spTree>
    <p:extLst>
      <p:ext uri="{BB962C8B-B14F-4D97-AF65-F5344CB8AC3E}">
        <p14:creationId xmlns:p14="http://schemas.microsoft.com/office/powerpoint/2010/main" val="419252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2190" y="2184240"/>
            <a:ext cx="11408810" cy="1494550"/>
          </a:xfrm>
          <a:noFill/>
        </p:spPr>
        <p:txBody>
          <a:bodyPr anchor="t"/>
          <a:lstStyle/>
          <a:p>
            <a:r>
              <a:rPr lang="en-US" sz="4800" b="1" dirty="0">
                <a:solidFill>
                  <a:schemeClr val="bg1"/>
                </a:solidFill>
                <a:latin typeface="Trebuchet MS" panose="020B0603020202020204" pitchFamily="34" charset="0"/>
              </a:rPr>
              <a:t>Thank You!</a:t>
            </a:r>
            <a:br>
              <a:rPr lang="en-US" sz="6000" b="1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n-US" sz="2800" b="1" dirty="0">
                <a:solidFill>
                  <a:schemeClr val="accent1"/>
                </a:solidFill>
                <a:latin typeface="Trebuchet MS" panose="020B0603020202020204" pitchFamily="34" charset="0"/>
              </a:rPr>
              <a:t>Martin Hron</a:t>
            </a:r>
            <a:br>
              <a:rPr lang="en-US" sz="2800" b="1" dirty="0">
                <a:solidFill>
                  <a:schemeClr val="accent1"/>
                </a:solidFill>
                <a:latin typeface="Trebuchet MS" panose="020B0603020202020204" pitchFamily="34" charset="0"/>
              </a:rPr>
            </a:br>
            <a:br>
              <a:rPr lang="en-US" sz="2800" b="1" dirty="0">
                <a:solidFill>
                  <a:schemeClr val="accent1"/>
                </a:solidFill>
                <a:latin typeface="Trebuchet MS" panose="020B0603020202020204" pitchFamily="34" charset="0"/>
              </a:rPr>
            </a:br>
            <a:br>
              <a:rPr lang="en-US" sz="2800" b="1" dirty="0">
                <a:solidFill>
                  <a:schemeClr val="accent1"/>
                </a:solidFill>
                <a:latin typeface="Trebuchet MS" panose="020B0603020202020204" pitchFamily="34" charset="0"/>
              </a:rPr>
            </a:br>
            <a:br>
              <a:rPr lang="en-US" sz="2800" b="1" dirty="0">
                <a:solidFill>
                  <a:schemeClr val="accent1"/>
                </a:solidFill>
                <a:latin typeface="Trebuchet MS" panose="020B0603020202020204" pitchFamily="34" charset="0"/>
              </a:rPr>
            </a:br>
            <a:br>
              <a:rPr lang="en-US" sz="2800" b="1" dirty="0">
                <a:solidFill>
                  <a:schemeClr val="accent1"/>
                </a:solidFill>
                <a:latin typeface="Trebuchet MS" panose="020B0603020202020204" pitchFamily="34" charset="0"/>
              </a:rPr>
            </a:br>
            <a:br>
              <a:rPr lang="en-US" sz="2800" b="1" dirty="0">
                <a:solidFill>
                  <a:schemeClr val="accent1"/>
                </a:solidFill>
                <a:latin typeface="Trebuchet MS" panose="020B0603020202020204" pitchFamily="34" charset="0"/>
              </a:rPr>
            </a:br>
            <a:r>
              <a:rPr lang="en-US" sz="2800" b="1" dirty="0">
                <a:solidFill>
                  <a:schemeClr val="accent1"/>
                </a:solidFill>
                <a:latin typeface="Trebuchet MS" panose="020B0603020202020204" pitchFamily="34" charset="0"/>
              </a:rPr>
              <a:t>      </a:t>
            </a:r>
            <a:endParaRPr 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 bwMode="gray">
          <a:xfrm>
            <a:off x="1143000" y="4191000"/>
            <a:ext cx="11637410" cy="512210"/>
          </a:xfrm>
          <a:prstGeom prst="rect">
            <a:avLst/>
          </a:prstGeom>
          <a:noFill/>
        </p:spPr>
        <p:txBody>
          <a:bodyPr vert="horz" lIns="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Trebuchet MS" panose="020B0603020202020204" pitchFamily="34" charset="0"/>
              </a:rPr>
              <a:t>@</a:t>
            </a:r>
            <a:r>
              <a:rPr lang="en-US" sz="2800" dirty="0" err="1">
                <a:solidFill>
                  <a:schemeClr val="bg1"/>
                </a:solidFill>
                <a:latin typeface="Trebuchet MS" panose="020B0603020202020204" pitchFamily="34" charset="0"/>
              </a:rPr>
              <a:t>thinkcz</a:t>
            </a:r>
            <a:br>
              <a:rPr lang="en-US" sz="2800" dirty="0">
                <a:solidFill>
                  <a:schemeClr val="accent1"/>
                </a:solidFill>
                <a:latin typeface="Trebuchet MS" panose="020B0603020202020204" pitchFamily="34" charset="0"/>
              </a:rPr>
            </a:br>
            <a:br>
              <a:rPr lang="en-US" sz="2800" b="1" dirty="0">
                <a:solidFill>
                  <a:schemeClr val="accent1"/>
                </a:solidFill>
                <a:latin typeface="Trebuchet MS" panose="020B0603020202020204" pitchFamily="34" charset="0"/>
              </a:rPr>
            </a:br>
            <a:br>
              <a:rPr lang="en-US" sz="2800" b="1" dirty="0">
                <a:solidFill>
                  <a:schemeClr val="accent1"/>
                </a:solidFill>
                <a:latin typeface="Trebuchet MS" panose="020B0603020202020204" pitchFamily="34" charset="0"/>
              </a:rPr>
            </a:br>
            <a:br>
              <a:rPr lang="en-US" sz="2800" b="1" dirty="0">
                <a:solidFill>
                  <a:schemeClr val="accent1"/>
                </a:solidFill>
                <a:latin typeface="Trebuchet MS" panose="020B0603020202020204" pitchFamily="34" charset="0"/>
              </a:rPr>
            </a:br>
            <a:br>
              <a:rPr lang="en-US" sz="2800" b="1" dirty="0">
                <a:solidFill>
                  <a:schemeClr val="accent1"/>
                </a:solidFill>
                <a:latin typeface="Trebuchet MS" panose="020B0603020202020204" pitchFamily="34" charset="0"/>
              </a:rPr>
            </a:br>
            <a:r>
              <a:rPr lang="en-US" sz="2800" b="1" dirty="0">
                <a:solidFill>
                  <a:schemeClr val="accent1"/>
                </a:solidFill>
                <a:latin typeface="Trebuchet MS" panose="020B0603020202020204" pitchFamily="34" charset="0"/>
              </a:rPr>
              <a:t>      </a:t>
            </a:r>
            <a:endParaRPr 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 bwMode="gray">
          <a:xfrm>
            <a:off x="1143000" y="4831262"/>
            <a:ext cx="11637410" cy="512210"/>
          </a:xfrm>
          <a:prstGeom prst="rect">
            <a:avLst/>
          </a:prstGeom>
          <a:noFill/>
        </p:spPr>
        <p:txBody>
          <a:bodyPr vert="horz" lIns="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Trebuchet MS" panose="020B0603020202020204" pitchFamily="34" charset="0"/>
              </a:rPr>
              <a:t>hron@avast.com</a:t>
            </a:r>
            <a:br>
              <a:rPr lang="en-US" sz="2800" dirty="0">
                <a:solidFill>
                  <a:schemeClr val="accent1"/>
                </a:solidFill>
                <a:latin typeface="Trebuchet MS" panose="020B0603020202020204" pitchFamily="34" charset="0"/>
              </a:rPr>
            </a:br>
            <a:br>
              <a:rPr lang="en-US" sz="2800" b="1" dirty="0">
                <a:solidFill>
                  <a:schemeClr val="accent1"/>
                </a:solidFill>
                <a:latin typeface="Trebuchet MS" panose="020B0603020202020204" pitchFamily="34" charset="0"/>
              </a:rPr>
            </a:br>
            <a:br>
              <a:rPr lang="en-US" sz="2800" b="1" dirty="0">
                <a:solidFill>
                  <a:schemeClr val="accent1"/>
                </a:solidFill>
                <a:latin typeface="Trebuchet MS" panose="020B0603020202020204" pitchFamily="34" charset="0"/>
              </a:rPr>
            </a:br>
            <a:br>
              <a:rPr lang="en-US" sz="2800" b="1" dirty="0">
                <a:solidFill>
                  <a:schemeClr val="accent1"/>
                </a:solidFill>
                <a:latin typeface="Trebuchet MS" panose="020B0603020202020204" pitchFamily="34" charset="0"/>
              </a:rPr>
            </a:br>
            <a:br>
              <a:rPr lang="en-US" sz="2800" b="1" dirty="0">
                <a:solidFill>
                  <a:schemeClr val="accent1"/>
                </a:solidFill>
                <a:latin typeface="Trebuchet MS" panose="020B0603020202020204" pitchFamily="34" charset="0"/>
              </a:rPr>
            </a:br>
            <a:r>
              <a:rPr lang="en-US" sz="2800" b="1" dirty="0">
                <a:solidFill>
                  <a:schemeClr val="accent1"/>
                </a:solidFill>
                <a:latin typeface="Trebuchet MS" panose="020B0603020202020204" pitchFamily="34" charset="0"/>
              </a:rPr>
              <a:t>      </a:t>
            </a:r>
            <a:endParaRPr 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 bwMode="gray">
          <a:xfrm>
            <a:off x="1143000" y="5480669"/>
            <a:ext cx="11637410" cy="512210"/>
          </a:xfrm>
          <a:prstGeom prst="rect">
            <a:avLst/>
          </a:prstGeom>
          <a:noFill/>
        </p:spPr>
        <p:txBody>
          <a:bodyPr vert="horz" lIns="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Trebuchet MS" panose="020B0603020202020204" pitchFamily="34" charset="0"/>
              </a:rPr>
              <a:t>www.avast.com</a:t>
            </a:r>
            <a:br>
              <a:rPr lang="en-US" sz="2800" dirty="0">
                <a:solidFill>
                  <a:schemeClr val="accent1"/>
                </a:solidFill>
                <a:latin typeface="Trebuchet MS" panose="020B0603020202020204" pitchFamily="34" charset="0"/>
              </a:rPr>
            </a:br>
            <a:br>
              <a:rPr lang="en-US" sz="2800" b="1" dirty="0">
                <a:solidFill>
                  <a:schemeClr val="accent1"/>
                </a:solidFill>
                <a:latin typeface="Trebuchet MS" panose="020B0603020202020204" pitchFamily="34" charset="0"/>
              </a:rPr>
            </a:br>
            <a:br>
              <a:rPr lang="en-US" sz="2800" b="1" dirty="0">
                <a:solidFill>
                  <a:schemeClr val="accent1"/>
                </a:solidFill>
                <a:latin typeface="Trebuchet MS" panose="020B0603020202020204" pitchFamily="34" charset="0"/>
              </a:rPr>
            </a:br>
            <a:br>
              <a:rPr lang="en-US" sz="2800" b="1" dirty="0">
                <a:solidFill>
                  <a:schemeClr val="accent1"/>
                </a:solidFill>
                <a:latin typeface="Trebuchet MS" panose="020B0603020202020204" pitchFamily="34" charset="0"/>
              </a:rPr>
            </a:br>
            <a:br>
              <a:rPr lang="en-US" sz="2800" b="1" dirty="0">
                <a:solidFill>
                  <a:schemeClr val="accent1"/>
                </a:solidFill>
                <a:latin typeface="Trebuchet MS" panose="020B0603020202020204" pitchFamily="34" charset="0"/>
              </a:rPr>
            </a:br>
            <a:r>
              <a:rPr lang="en-US" sz="2800" b="1" dirty="0">
                <a:solidFill>
                  <a:schemeClr val="accent1"/>
                </a:solidFill>
                <a:latin typeface="Trebuchet MS" panose="020B0603020202020204" pitchFamily="34" charset="0"/>
              </a:rPr>
              <a:t>      </a:t>
            </a:r>
            <a:endParaRPr 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1026" name="Picture 2" descr="Výsledek obrázku pro twitter round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90" y="4181856"/>
            <a:ext cx="512210" cy="51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ýsledek obrázku pro email round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90" y="4831262"/>
            <a:ext cx="512210" cy="51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ýsledek obrázku pro web round icon"/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90" y="5480669"/>
            <a:ext cx="512210" cy="51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30230" y="304800"/>
            <a:ext cx="1580770" cy="1580770"/>
          </a:xfrm>
          <a:prstGeom prst="rect">
            <a:avLst/>
          </a:prstGeom>
        </p:spPr>
      </p:pic>
      <p:pic>
        <p:nvPicPr>
          <p:cNvPr id="12" name="Picture 4" descr="Related image">
            <a:extLst>
              <a:ext uri="{FF2B5EF4-FFF2-40B4-BE49-F238E27FC236}">
                <a16:creationId xmlns:a16="http://schemas.microsoft.com/office/drawing/2014/main" id="{4F86D152-946F-4FA8-941F-A97D022FF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017" y="2184240"/>
            <a:ext cx="5715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98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6CAD5A"/>
                </a:solidFill>
              </a:rPr>
              <a:t>Personal story : options</a:t>
            </a:r>
            <a:br>
              <a:rPr lang="en-US" b="1" dirty="0">
                <a:solidFill>
                  <a:srgbClr val="6CAD5A"/>
                </a:solidFill>
              </a:rPr>
            </a:br>
            <a:br>
              <a:rPr lang="en-US" b="1" dirty="0">
                <a:solidFill>
                  <a:srgbClr val="6CAD5A"/>
                </a:solidFill>
              </a:rPr>
            </a:br>
            <a:br>
              <a:rPr lang="en-US" b="1" dirty="0">
                <a:solidFill>
                  <a:srgbClr val="6CAD5A"/>
                </a:solidFill>
              </a:rPr>
            </a:br>
            <a:br>
              <a:rPr lang="en-US" b="1" dirty="0">
                <a:solidFill>
                  <a:srgbClr val="6CAD5A"/>
                </a:solidFill>
              </a:rPr>
            </a:br>
            <a:br>
              <a:rPr lang="en-US" b="1" dirty="0">
                <a:solidFill>
                  <a:srgbClr val="6CAD5A"/>
                </a:solidFill>
              </a:rPr>
            </a:br>
            <a:br>
              <a:rPr lang="en-US" b="1" dirty="0">
                <a:solidFill>
                  <a:srgbClr val="6CAD5A"/>
                </a:solidFill>
              </a:rPr>
            </a:br>
            <a:br>
              <a:rPr lang="en-US" b="1" dirty="0">
                <a:solidFill>
                  <a:srgbClr val="6CAD5A"/>
                </a:solidFill>
              </a:rPr>
            </a:br>
            <a:br>
              <a:rPr lang="en-US" b="1" dirty="0">
                <a:solidFill>
                  <a:srgbClr val="6CAD5A"/>
                </a:solidFill>
              </a:rPr>
            </a:br>
            <a:br>
              <a:rPr lang="en-US" b="1" dirty="0">
                <a:solidFill>
                  <a:srgbClr val="6CAD5A"/>
                </a:solidFill>
              </a:rPr>
            </a:br>
            <a:br>
              <a:rPr lang="en-US" b="1" dirty="0">
                <a:solidFill>
                  <a:srgbClr val="6CAD5A"/>
                </a:solidFill>
              </a:rPr>
            </a:br>
            <a:br>
              <a:rPr lang="en-US" b="1" dirty="0">
                <a:solidFill>
                  <a:srgbClr val="6CAD5A"/>
                </a:solidFill>
              </a:rPr>
            </a:br>
            <a:br>
              <a:rPr lang="en-US" b="1" dirty="0">
                <a:solidFill>
                  <a:srgbClr val="6CAD5A"/>
                </a:solidFill>
              </a:rPr>
            </a:br>
            <a:br>
              <a:rPr lang="en-US" b="1" dirty="0">
                <a:solidFill>
                  <a:srgbClr val="6CAD5A"/>
                </a:solidFill>
              </a:rPr>
            </a:br>
            <a:br>
              <a:rPr lang="en-US" b="1" dirty="0">
                <a:solidFill>
                  <a:srgbClr val="6CAD5A"/>
                </a:solidFill>
              </a:rPr>
            </a:br>
            <a:br>
              <a:rPr lang="en-US" b="1" dirty="0">
                <a:solidFill>
                  <a:srgbClr val="6CAD5A"/>
                </a:solidFill>
              </a:rPr>
            </a:br>
            <a:br>
              <a:rPr lang="en-US" b="1" dirty="0">
                <a:solidFill>
                  <a:srgbClr val="6CAD5A"/>
                </a:solidFill>
              </a:rPr>
            </a:br>
            <a:br>
              <a:rPr lang="en-US" b="1" dirty="0">
                <a:solidFill>
                  <a:srgbClr val="6CAD5A"/>
                </a:solidFill>
              </a:rPr>
            </a:br>
            <a:br>
              <a:rPr lang="en-US" b="1" dirty="0">
                <a:solidFill>
                  <a:srgbClr val="6CAD5A"/>
                </a:solidFill>
              </a:rPr>
            </a:br>
            <a:br>
              <a:rPr lang="en-US" b="1" dirty="0">
                <a:solidFill>
                  <a:srgbClr val="6CAD5A"/>
                </a:solidFill>
              </a:rPr>
            </a:br>
            <a:br>
              <a:rPr lang="en-US" b="1" dirty="0">
                <a:solidFill>
                  <a:srgbClr val="6CAD5A"/>
                </a:solidFill>
              </a:rPr>
            </a:br>
            <a:br>
              <a:rPr lang="en-US" b="1" dirty="0">
                <a:solidFill>
                  <a:srgbClr val="6CAD5A"/>
                </a:solidFill>
              </a:rPr>
            </a:br>
            <a:endParaRPr lang="en-US" b="1" dirty="0">
              <a:solidFill>
                <a:srgbClr val="6CAD5A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t>6</a:t>
            </a:fld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DFF6E6F-CD15-485A-9804-0840CA601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3" y="1066800"/>
            <a:ext cx="4109445" cy="1528763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>
                <a:solidFill>
                  <a:schemeClr val="bg1"/>
                </a:solidFill>
              </a:rPr>
              <a:t>use one vendor and one solution, one cloud</a:t>
            </a:r>
            <a:endParaRPr lang="cs-CZ" sz="28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242BF-0DF9-4169-8578-41137145A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9652" y="2870199"/>
            <a:ext cx="4953000" cy="3281363"/>
          </a:xfrm>
          <a:prstGeom prst="rect">
            <a:avLst/>
          </a:prstGeom>
        </p:spPr>
      </p:pic>
      <p:pic>
        <p:nvPicPr>
          <p:cNvPr id="2054" name="Picture 6" descr="Image result for xiaomi iot devices">
            <a:extLst>
              <a:ext uri="{FF2B5EF4-FFF2-40B4-BE49-F238E27FC236}">
                <a16:creationId xmlns:a16="http://schemas.microsoft.com/office/drawing/2014/main" id="{FBB7D82F-D2DC-46D9-BF5C-99A9584C92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50"/>
          <a:stretch/>
        </p:blipFill>
        <p:spPr bwMode="auto">
          <a:xfrm>
            <a:off x="625566" y="2895599"/>
            <a:ext cx="4109444" cy="328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2D872CAD-7B74-41CE-95B8-E642E4AD629E}"/>
              </a:ext>
            </a:extLst>
          </p:cNvPr>
          <p:cNvSpPr txBox="1">
            <a:spLocks/>
          </p:cNvSpPr>
          <p:nvPr/>
        </p:nvSpPr>
        <p:spPr bwMode="gray">
          <a:xfrm>
            <a:off x="5955938" y="1066800"/>
            <a:ext cx="5257799" cy="1828799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17525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01675" indent="-1460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rgbClr val="76768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42963" indent="-122238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rgbClr val="76768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82663" indent="-127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rgbClr val="767683"/>
              </a:buClr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>
                <a:solidFill>
                  <a:schemeClr val="bg1"/>
                </a:solidFill>
              </a:rPr>
              <a:t>You’ve got a bunch of devices from different vendors or even dumb devices</a:t>
            </a:r>
            <a:endParaRPr lang="cs-CZ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61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t>7</a:t>
            </a:fld>
            <a:endParaRPr lang="en-US"/>
          </a:p>
        </p:txBody>
      </p:sp>
      <p:pic>
        <p:nvPicPr>
          <p:cNvPr id="7184" name="Picture 16" descr="https://lh3.googleusercontent.com/qSarLzRHrri0KVpi7Qw872dRTtB-fCq44xVEyL9FFBaMv6S3mLJDOFMqMZATTyplUWNXbU4qtZtmsbZ_7_q6712ZPKl3LA9hil2XRuef2yKMLzzWqQQ1g3MrCLDfbWCHFKi-dvMcNF199ZJg1CQcQNTVHHHg-EG9HDi3CBXcsPuP4__gp5BLD2LnyY-x7BensIr3vvAt9Cze4PWgou6vcQ6b65HUK3KogGJfqp4rQ1icJIyWUJhPpcBSYWoMFq5jZ4Vs_YFQDZ9sCNwfXgPWpu9xkMtfKrcIqOkfIHi4l9dswSpIMcKuK7MrO6fQ3khsKi-u47DDNGYEEgrpVfiBfI7heS1Smf8cogMbFxwyrCk86luvHrY7vqFYDbZTyZUaUIa0SFuP-513PIw6mZ3jf0BnKJaiqbBM6OyYRq19sZV0OqunXDG5zU9DW_3GiqLwrpL_zQOWfUieni628SL2hKZjxLwEAjHiwjKZcXj08ubmO0S6Wpqtl-Cf46LmyTbQ28dOHtoXTcbIOmF9M1XtGX4jM0P4Kz-qQ8xzpMCVrM_2QDczx2Xxi4FvKDfqzcn69twgHr6uLXowV_JvpdNkb-NXKcZ05z6VRCNR4ioo=w1278-h959-no">
            <a:extLst>
              <a:ext uri="{FF2B5EF4-FFF2-40B4-BE49-F238E27FC236}">
                <a16:creationId xmlns:a16="http://schemas.microsoft.com/office/drawing/2014/main" id="{1E2BC4B6-8105-44A6-A4CF-F55B11110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11" t="768" r="8495" b="-768"/>
          <a:stretch/>
        </p:blipFill>
        <p:spPr bwMode="auto">
          <a:xfrm>
            <a:off x="1772239" y="2784701"/>
            <a:ext cx="5158025" cy="405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3.googleusercontent.com/xiNUyrWgXmsnQWvAnVFy7JACRFc9xouYoe_r_x6kmEFaUf1LnUSbYSyYmgShaHT9iBA5dBNJ9lTeL61qKl8e-TX1kzoWu84s7qfv1rtsqXVS6dJdqpPmudHVmyB1SfUutAjpnYT58fpAl93NhhE17VHnM2VezmQWc0jky3rK6IFMgMfInQjdxrq2EAbPaJ7Fm9Ar4dv0ovOO-G7VW1T_7HrjuZxXNZJoz6Q1VGWes4BfJpIGmgUHTxO7_nc80PSzRWBykz3CkY_7PTJJIhV9SJ1MkBjOz0z8nALLlp8HCEMgqasrGNsl_HWgUtnG8uGVsHmbPM9GUniz6QBBl5zehzTJa-TF4eK8133zMug17Wxckm-KHGPqoet7k5PRtNJpRnPOgN5lDM_iPeANYTj40cemoHKLPOk0tSnsIziyoiQdJKmW4XY0ArpeKkDfzuFovQKIaLaz4BiPUpvPiLAowwkW8Ehs3zNrbYIhcPxRVvsq6oKTMvf3vz86C5ue90kl1_hI_xPJBtw9xjb0OaZ_Jkl6iHZ8qropJrWdwxNVKg_MEVtlMa4tNrJ57g_BqV9voUO4E_9Jeq8wBIOQxgzgKmGEa9Y9x7xX8fYty5va=w549-h731-no">
            <a:extLst>
              <a:ext uri="{FF2B5EF4-FFF2-40B4-BE49-F238E27FC236}">
                <a16:creationId xmlns:a16="http://schemas.microsoft.com/office/drawing/2014/main" id="{E1962F92-0F9E-4F98-9142-2BE95FB60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512" y="-23185"/>
            <a:ext cx="517413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ýsledek obrázku">
            <a:extLst>
              <a:ext uri="{FF2B5EF4-FFF2-40B4-BE49-F238E27FC236}">
                <a16:creationId xmlns:a16="http://schemas.microsoft.com/office/drawing/2014/main" id="{4A5A89E5-4C52-4AD8-AAEC-F90F3C1D7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1925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RUST sada s bezdrátovým nástěnným vypínačem a vest. mini spínače">
            <a:extLst>
              <a:ext uri="{FF2B5EF4-FFF2-40B4-BE49-F238E27FC236}">
                <a16:creationId xmlns:a16="http://schemas.microsoft.com/office/drawing/2014/main" id="{13219DD7-44D3-45EC-9E9E-F8ABB2C20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498" y="-23185"/>
            <a:ext cx="5251766" cy="26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P-Link NC200 Network Security Camera">
            <a:extLst>
              <a:ext uri="{FF2B5EF4-FFF2-40B4-BE49-F238E27FC236}">
                <a16:creationId xmlns:a16="http://schemas.microsoft.com/office/drawing/2014/main" id="{E3E0C77E-83D7-47D0-BE06-D5F75CD4D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744751"/>
            <a:ext cx="2065397" cy="405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17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Personal story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t>8</a:t>
            </a:fld>
            <a:endParaRPr lang="en-US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3A730A92-0540-4C4E-ADD4-8F5DD4BD8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370" y="1322119"/>
            <a:ext cx="10543309" cy="4637723"/>
          </a:xfrm>
        </p:spPr>
        <p:txBody>
          <a:bodyPr/>
          <a:lstStyle/>
          <a:p>
            <a:pPr marL="0" indent="0" algn="ctr">
              <a:buNone/>
            </a:pPr>
            <a:endParaRPr lang="en-US" sz="2800" dirty="0">
              <a:solidFill>
                <a:schemeClr val="bg1"/>
              </a:solidFill>
              <a:latin typeface="Proxima Nova Regular"/>
            </a:endParaRPr>
          </a:p>
          <a:p>
            <a:pPr marL="0" indent="0" algn="ctr">
              <a:buNone/>
            </a:pPr>
            <a:endParaRPr lang="en-US" sz="2800" dirty="0">
              <a:solidFill>
                <a:schemeClr val="bg1"/>
              </a:solidFill>
              <a:latin typeface="Proxima Nova Regular"/>
            </a:endParaRPr>
          </a:p>
          <a:p>
            <a:pPr marL="0" indent="0" algn="ctr">
              <a:buNone/>
            </a:pPr>
            <a:endParaRPr lang="en-US" sz="2800" dirty="0">
              <a:solidFill>
                <a:schemeClr val="bg1"/>
              </a:solidFill>
              <a:latin typeface="Proxima Nova Regular"/>
            </a:endParaRPr>
          </a:p>
          <a:p>
            <a:pPr marL="0" indent="0" algn="ctr">
              <a:buNone/>
            </a:pPr>
            <a:r>
              <a:rPr lang="en-US" sz="2800" dirty="0">
                <a:solidFill>
                  <a:schemeClr val="bg1"/>
                </a:solidFill>
                <a:latin typeface="Proxima Nova Regular"/>
              </a:rPr>
              <a:t>Some devices might be exotic.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3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C054-5392-429F-B20C-2557C7D3CAAF}" type="slidenum">
              <a:rPr lang="en-US" smtClean="0"/>
              <a:t>9</a:t>
            </a:fld>
            <a:endParaRPr lang="en-US"/>
          </a:p>
        </p:txBody>
      </p:sp>
      <p:pic>
        <p:nvPicPr>
          <p:cNvPr id="2050" name="Picture 2" descr="Související obrázek">
            <a:extLst>
              <a:ext uri="{FF2B5EF4-FFF2-40B4-BE49-F238E27FC236}">
                <a16:creationId xmlns:a16="http://schemas.microsoft.com/office/drawing/2014/main" id="{65B7DB7E-AF9E-430D-9A9C-2EAB2EB12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39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vast New Brand 2016 Widescreen v4">
  <a:themeElements>
    <a:clrScheme name="Custom 1">
      <a:dk1>
        <a:srgbClr val="31323D"/>
      </a:dk1>
      <a:lt1>
        <a:sysClr val="window" lastClr="FFFFFF"/>
      </a:lt1>
      <a:dk2>
        <a:srgbClr val="2D364C"/>
      </a:dk2>
      <a:lt2>
        <a:srgbClr val="AAABB6"/>
      </a:lt2>
      <a:accent1>
        <a:srgbClr val="0CB754"/>
      </a:accent1>
      <a:accent2>
        <a:srgbClr val="6534AC"/>
      </a:accent2>
      <a:accent3>
        <a:srgbClr val="0CB754"/>
      </a:accent3>
      <a:accent4>
        <a:srgbClr val="4453EA"/>
      </a:accent4>
      <a:accent5>
        <a:srgbClr val="8050FF"/>
      </a:accent5>
      <a:accent6>
        <a:srgbClr val="F1C80B"/>
      </a:accent6>
      <a:hlink>
        <a:srgbClr val="0CB754"/>
      </a:hlink>
      <a:folHlink>
        <a:srgbClr val="FFAE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tlCol="0">
        <a:spAutoFit/>
      </a:bodyPr>
      <a:lstStyle>
        <a:defPPr>
          <a:defRPr sz="24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11906</TotalTime>
  <Words>742</Words>
  <Application>Microsoft Office PowerPoint</Application>
  <PresentationFormat>Widescreen</PresentationFormat>
  <Paragraphs>221</Paragraphs>
  <Slides>53</Slides>
  <Notes>17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Yu Gothic UI Semilight</vt:lpstr>
      <vt:lpstr>Arial</vt:lpstr>
      <vt:lpstr>Calibri</vt:lpstr>
      <vt:lpstr>Myanmar Text</vt:lpstr>
      <vt:lpstr>Proxima Nova Regular</vt:lpstr>
      <vt:lpstr>Trebuchet MS</vt:lpstr>
      <vt:lpstr>Avast New Brand 2016 Widescreen v4</vt:lpstr>
      <vt:lpstr>Welcome Home! Internet Open Telemetry  Martin Hron security researcher </vt:lpstr>
      <vt:lpstr>Welcome to the age of speed and security!</vt:lpstr>
      <vt:lpstr>PowerPoint Presentation</vt:lpstr>
      <vt:lpstr>Personal story</vt:lpstr>
      <vt:lpstr>Personal story: How has it started </vt:lpstr>
      <vt:lpstr>Personal story : options                     </vt:lpstr>
      <vt:lpstr>PowerPoint Presentation</vt:lpstr>
      <vt:lpstr>Personal story</vt:lpstr>
      <vt:lpstr>PowerPoint Presentation</vt:lpstr>
      <vt:lpstr>Personal story</vt:lpstr>
      <vt:lpstr>PowerPoint Presentation</vt:lpstr>
      <vt:lpstr>PowerPoint Presentation</vt:lpstr>
      <vt:lpstr>Babylon of “standards”</vt:lpstr>
      <vt:lpstr>Babylon of “standards”</vt:lpstr>
      <vt:lpstr>PowerPoint Presentation</vt:lpstr>
      <vt:lpstr>Message Queue Telemetry Transport - MQTT </vt:lpstr>
      <vt:lpstr>MQTT topics </vt:lpstr>
      <vt:lpstr>Typical implementation</vt:lpstr>
      <vt:lpstr>MQTT Broker typical setup of “smart home” </vt:lpstr>
      <vt:lpstr> </vt:lpstr>
      <vt:lpstr>Welcome home! </vt:lpstr>
      <vt:lpstr>Welcome home! </vt:lpstr>
      <vt:lpstr>Welcome home! </vt:lpstr>
      <vt:lpstr>PowerPoint Presentation</vt:lpstr>
      <vt:lpstr>PowerPoint Presentation</vt:lpstr>
      <vt:lpstr>PowerPoint Presentation</vt:lpstr>
      <vt:lpstr>PowerPoint Presentation</vt:lpstr>
      <vt:lpstr>Home automation software “smart hubs” </vt:lpstr>
      <vt:lpstr>Domoticz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MQTT Dash</vt:lpstr>
      <vt:lpstr>PowerPoint Presentation</vt:lpstr>
      <vt:lpstr>PowerPoint Presentation</vt:lpstr>
      <vt:lpstr>PowerPoint Presentation</vt:lpstr>
      <vt:lpstr>PowerPoint Presentation</vt:lpstr>
      <vt:lpstr>Your “personal” GPS tracker</vt:lpstr>
      <vt:lpstr>PowerPoint Presentation</vt:lpstr>
      <vt:lpstr>Conclusion</vt:lpstr>
      <vt:lpstr> THERE IS ONLY ONE SECURITY</vt:lpstr>
      <vt:lpstr>MQTT can be also used for automation of your garden</vt:lpstr>
      <vt:lpstr>Thank You! Martin Hron       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LN</dc:creator>
  <cp:lastModifiedBy>Martin Hron</cp:lastModifiedBy>
  <cp:revision>528</cp:revision>
  <cp:lastPrinted>2018-08-17T21:31:46Z</cp:lastPrinted>
  <dcterms:created xsi:type="dcterms:W3CDTF">2016-08-28T23:13:55Z</dcterms:created>
  <dcterms:modified xsi:type="dcterms:W3CDTF">2018-08-17T22:05:39Z</dcterms:modified>
</cp:coreProperties>
</file>